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2" r:id="rId1"/>
  </p:sldMasterIdLst>
  <p:notesMasterIdLst>
    <p:notesMasterId r:id="rId85"/>
  </p:notesMasterIdLst>
  <p:handoutMasterIdLst>
    <p:handoutMasterId r:id="rId86"/>
  </p:handoutMasterIdLst>
  <p:sldIdLst>
    <p:sldId id="256" r:id="rId2"/>
    <p:sldId id="554" r:id="rId3"/>
    <p:sldId id="379" r:id="rId4"/>
    <p:sldId id="498" r:id="rId5"/>
    <p:sldId id="471" r:id="rId6"/>
    <p:sldId id="472" r:id="rId7"/>
    <p:sldId id="473" r:id="rId8"/>
    <p:sldId id="474" r:id="rId9"/>
    <p:sldId id="475" r:id="rId10"/>
    <p:sldId id="476" r:id="rId11"/>
    <p:sldId id="478" r:id="rId12"/>
    <p:sldId id="479" r:id="rId13"/>
    <p:sldId id="480" r:id="rId14"/>
    <p:sldId id="481" r:id="rId15"/>
    <p:sldId id="482" r:id="rId16"/>
    <p:sldId id="555" r:id="rId17"/>
    <p:sldId id="483" r:id="rId18"/>
    <p:sldId id="485" r:id="rId19"/>
    <p:sldId id="486" r:id="rId20"/>
    <p:sldId id="487" r:id="rId21"/>
    <p:sldId id="488" r:id="rId22"/>
    <p:sldId id="489" r:id="rId23"/>
    <p:sldId id="490" r:id="rId24"/>
    <p:sldId id="492" r:id="rId25"/>
    <p:sldId id="493" r:id="rId26"/>
    <p:sldId id="494" r:id="rId27"/>
    <p:sldId id="495" r:id="rId28"/>
    <p:sldId id="496" r:id="rId29"/>
    <p:sldId id="497" r:id="rId30"/>
    <p:sldId id="503" r:id="rId31"/>
    <p:sldId id="504" r:id="rId32"/>
    <p:sldId id="505" r:id="rId33"/>
    <p:sldId id="506" r:id="rId34"/>
    <p:sldId id="507" r:id="rId35"/>
    <p:sldId id="508" r:id="rId36"/>
    <p:sldId id="509" r:id="rId37"/>
    <p:sldId id="510" r:id="rId38"/>
    <p:sldId id="511" r:id="rId39"/>
    <p:sldId id="512" r:id="rId40"/>
    <p:sldId id="513" r:id="rId41"/>
    <p:sldId id="514" r:id="rId42"/>
    <p:sldId id="515" r:id="rId43"/>
    <p:sldId id="516" r:id="rId44"/>
    <p:sldId id="548" r:id="rId45"/>
    <p:sldId id="549" r:id="rId46"/>
    <p:sldId id="550" r:id="rId47"/>
    <p:sldId id="551" r:id="rId48"/>
    <p:sldId id="552" r:id="rId49"/>
    <p:sldId id="518" r:id="rId50"/>
    <p:sldId id="519" r:id="rId51"/>
    <p:sldId id="523" r:id="rId52"/>
    <p:sldId id="522" r:id="rId53"/>
    <p:sldId id="456" r:id="rId54"/>
    <p:sldId id="524" r:id="rId55"/>
    <p:sldId id="464" r:id="rId56"/>
    <p:sldId id="468" r:id="rId57"/>
    <p:sldId id="547" r:id="rId58"/>
    <p:sldId id="469" r:id="rId59"/>
    <p:sldId id="470" r:id="rId60"/>
    <p:sldId id="525" r:id="rId61"/>
    <p:sldId id="546" r:id="rId62"/>
    <p:sldId id="526" r:id="rId63"/>
    <p:sldId id="403" r:id="rId64"/>
    <p:sldId id="410" r:id="rId65"/>
    <p:sldId id="527" r:id="rId66"/>
    <p:sldId id="529" r:id="rId67"/>
    <p:sldId id="530" r:id="rId68"/>
    <p:sldId id="531" r:id="rId69"/>
    <p:sldId id="462" r:id="rId70"/>
    <p:sldId id="463" r:id="rId71"/>
    <p:sldId id="532" r:id="rId72"/>
    <p:sldId id="533" r:id="rId73"/>
    <p:sldId id="536" r:id="rId74"/>
    <p:sldId id="537" r:id="rId75"/>
    <p:sldId id="538" r:id="rId76"/>
    <p:sldId id="539" r:id="rId77"/>
    <p:sldId id="540" r:id="rId78"/>
    <p:sldId id="541" r:id="rId79"/>
    <p:sldId id="542" r:id="rId80"/>
    <p:sldId id="543" r:id="rId81"/>
    <p:sldId id="545" r:id="rId82"/>
    <p:sldId id="467" r:id="rId83"/>
    <p:sldId id="302" r:id="rId84"/>
  </p:sldIdLst>
  <p:sldSz cx="10287000" cy="6858000" type="35mm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  <a:srgbClr val="008000"/>
    <a:srgbClr val="00CC00"/>
    <a:srgbClr val="9900FF"/>
    <a:srgbClr val="6600CC"/>
    <a:srgbClr val="FFFF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9459" autoAdjust="0"/>
  </p:normalViewPr>
  <p:slideViewPr>
    <p:cSldViewPr>
      <p:cViewPr varScale="1">
        <p:scale>
          <a:sx n="88" d="100"/>
          <a:sy n="88" d="100"/>
        </p:scale>
        <p:origin x="90" y="522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pPr>
              <a:defRPr/>
            </a:pPr>
            <a:fld id="{F0E89D12-2CBC-4D70-AD50-D79BD604A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38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97EA1D6-3548-4870-AEDE-264C41EEFBE4}" type="datetimeFigureOut">
              <a:rPr lang="en-US"/>
              <a:pPr>
                <a:defRPr/>
              </a:pPr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7E6A0D8-4500-449C-A181-E530F2EAE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80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D9A089-7208-4045-BDBE-B427C1507A21}" type="slidenum">
              <a:rPr lang="en-US"/>
              <a:pPr/>
              <a:t>30</a:t>
            </a:fld>
            <a:endParaRPr lang="en-US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583ABB-494A-48D3-AC9B-3BF5B4116D56}" type="slidenum">
              <a:rPr lang="en-US"/>
              <a:pPr/>
              <a:t>42</a:t>
            </a:fld>
            <a:endParaRPr lang="en-US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67021A-4BD4-45D3-A57A-96F33AD49267}" type="slidenum">
              <a:rPr lang="en-US"/>
              <a:pPr/>
              <a:t>43</a:t>
            </a:fld>
            <a:endParaRPr lang="en-US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/>
              <a:t>For PH3, 1g/m3 = 714.81 ppm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0.85 g/m3 = 608 ppm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AB59C-C756-4D92-AB3B-FC147097A4C7}" type="slidenum">
              <a:rPr lang="en-US"/>
              <a:pPr/>
              <a:t>68</a:t>
            </a:fld>
            <a:endParaRPr lang="en-US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AAB415-E7D8-487B-AE63-B51819B41EE5}" type="slidenum">
              <a:rPr lang="en-US"/>
              <a:pPr/>
              <a:t>73</a:t>
            </a:fld>
            <a:endParaRPr lang="en-US"/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3657E9-34A9-487B-A36C-2F23FC3E6ACD}" type="slidenum">
              <a:rPr lang="en-US"/>
              <a:pPr/>
              <a:t>74</a:t>
            </a:fld>
            <a:endParaRPr lang="en-US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40E1D4-A07A-4960-BD00-93F630E47B78}" type="slidenum">
              <a:rPr lang="en-US"/>
              <a:pPr/>
              <a:t>75</a:t>
            </a:fld>
            <a:endParaRPr lang="en-US"/>
          </a:p>
        </p:txBody>
      </p:sp>
      <p:sp>
        <p:nvSpPr>
          <p:cNvPr id="48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9B4886-BF3A-4F65-9A3D-BC469EC0EEE6}" type="slidenum">
              <a:rPr lang="en-US"/>
              <a:pPr/>
              <a:t>76</a:t>
            </a:fld>
            <a:endParaRPr lang="en-US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2AB3D5-566E-49D9-B03F-EBDE5889C1D6}" type="slidenum">
              <a:rPr lang="en-US"/>
              <a:pPr/>
              <a:t>77</a:t>
            </a:fld>
            <a:endParaRPr lang="en-US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FEFFAF-E5CF-4EB4-830F-9E62118F90A2}" type="slidenum">
              <a:rPr lang="en-US"/>
              <a:pPr/>
              <a:t>78</a:t>
            </a:fld>
            <a:endParaRPr lang="en-US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FBCAEE-6584-4E5B-9B37-D64051707F7C}" type="slidenum">
              <a:rPr lang="en-US"/>
              <a:pPr/>
              <a:t>34</a:t>
            </a:fld>
            <a:endParaRPr lang="en-US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A3B806-8BFF-42C3-9E80-5A0D8EEB0944}" type="slidenum">
              <a:rPr lang="en-US"/>
              <a:pPr/>
              <a:t>79</a:t>
            </a:fld>
            <a:endParaRPr lang="en-US"/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21BED0-634B-48A8-B282-914C193F7B51}" type="slidenum">
              <a:rPr lang="en-US"/>
              <a:pPr/>
              <a:t>80</a:t>
            </a:fld>
            <a:endParaRPr lang="en-US"/>
          </a:p>
        </p:txBody>
      </p:sp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F71902-8E8B-4C05-B674-9FF1F09A41EC}" type="slidenum">
              <a:rPr lang="en-US"/>
              <a:pPr/>
              <a:t>81</a:t>
            </a:fld>
            <a:endParaRPr lang="en-US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04D91A-6631-4914-8FCF-217AF67B0CAD}" type="slidenum">
              <a:rPr lang="en-US"/>
              <a:pPr/>
              <a:t>35</a:t>
            </a:fld>
            <a:endParaRPr lang="en-US"/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8B9C3A-687A-4BD3-B8D4-6FF6F24B11CB}" type="slidenum">
              <a:rPr lang="en-US"/>
              <a:pPr/>
              <a:t>36</a:t>
            </a:fld>
            <a:endParaRPr lang="en-US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EAA001-5A4B-4BED-9BA4-6BB16927263E}" type="slidenum">
              <a:rPr lang="en-US"/>
              <a:pPr/>
              <a:t>37</a:t>
            </a:fld>
            <a:endParaRPr lang="en-US"/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0DEA68-57DD-4CF3-9CDD-EA2DCEEEF589}" type="slidenum">
              <a:rPr lang="en-US"/>
              <a:pPr/>
              <a:t>38</a:t>
            </a:fld>
            <a:endParaRPr lang="en-US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2EB22F-0EB3-44A7-B533-7022EB660525}" type="slidenum">
              <a:rPr lang="en-US"/>
              <a:pPr/>
              <a:t>39</a:t>
            </a:fld>
            <a:endParaRPr lang="en-US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450C5-FBE3-4AC6-B7D0-988A74063EE1}" type="slidenum">
              <a:rPr lang="en-US"/>
              <a:pPr/>
              <a:t>40</a:t>
            </a:fld>
            <a:endParaRPr lang="en-US"/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9D059E-803C-49DF-AAB6-8B726BCB080D}" type="slidenum">
              <a:rPr lang="en-US"/>
              <a:pPr/>
              <a:t>41</a:t>
            </a:fld>
            <a:endParaRPr lang="en-US"/>
          </a:p>
        </p:txBody>
      </p:sp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10287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530475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54300" y="6043613"/>
            <a:ext cx="7632700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657475" y="4038600"/>
            <a:ext cx="7286625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657475" y="6050037"/>
            <a:ext cx="7543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85725" y="6069013"/>
            <a:ext cx="2314575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346325" y="236538"/>
            <a:ext cx="6600825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9001125" y="228600"/>
            <a:ext cx="942975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F888FB0-6BF4-4357-A6FD-6812908FB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3A6FF-2DBD-4980-AF1F-011A7343F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858000" y="0"/>
            <a:ext cx="360363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910388" y="609600"/>
            <a:ext cx="257175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10388" y="0"/>
            <a:ext cx="257175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72350" y="609601"/>
            <a:ext cx="2314575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609600"/>
            <a:ext cx="6257925" cy="55165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372350" y="6248400"/>
            <a:ext cx="24860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6248400"/>
            <a:ext cx="62706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771482" y="129381"/>
            <a:ext cx="5334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0EE20-EB7C-4B77-B7F3-43E7143B5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8625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29225" y="1981200"/>
            <a:ext cx="428625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fld id="{3212E882-7C94-4DAC-A756-C92BAC93D2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52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71525" y="1981200"/>
            <a:ext cx="428625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229225" y="1981200"/>
            <a:ext cx="428625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71525" y="4114800"/>
            <a:ext cx="428625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9225" y="4114800"/>
            <a:ext cx="428625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71525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14725" y="6248400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372350" y="6248400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fld id="{9B879CC7-A51A-449A-8756-1AB769729C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58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229" y="228600"/>
            <a:ext cx="9172575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89229" y="1600200"/>
            <a:ext cx="9172575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69FDF-7FEC-4F23-A62D-70A05576E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10287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457325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43050" y="1600200"/>
            <a:ext cx="874395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3051" y="2743200"/>
            <a:ext cx="8013502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1600200"/>
            <a:ext cx="85725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457325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9C785F7-9BBF-407B-A640-D0B3282FC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85800" y="1589567"/>
            <a:ext cx="4371975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450514" y="1589567"/>
            <a:ext cx="4371975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0B99F22-E220-46FA-BE3F-248D0BB10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273050"/>
            <a:ext cx="9172575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85800" y="2438400"/>
            <a:ext cx="4371975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400675" y="2438400"/>
            <a:ext cx="4371975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85800" y="1752600"/>
            <a:ext cx="4371975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400675" y="1752600"/>
            <a:ext cx="4371975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52E3EFD-9D46-4997-8CFD-27CE2F2FC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378F2-AB5A-47DA-A2E4-1721FB8AF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600075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F5A74B9-D943-4719-9B38-4B481BA7A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908685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752600"/>
            <a:ext cx="1800225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657475" y="1752600"/>
            <a:ext cx="72009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27B28-0291-488F-8524-13302AFE3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10287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644650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38313" y="4654550"/>
            <a:ext cx="854868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628775" y="0"/>
            <a:ext cx="1127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00225" y="5486400"/>
            <a:ext cx="8229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4648200"/>
            <a:ext cx="82296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5648" y="0"/>
            <a:ext cx="853135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7029450" y="6248400"/>
            <a:ext cx="3000375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628775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10F1797C-AFC7-426B-AAD3-18CC7319C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800225" y="6248400"/>
            <a:ext cx="51435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21"/>
          <p:cNvSpPr>
            <a:spLocks noGrp="1"/>
          </p:cNvSpPr>
          <p:nvPr>
            <p:ph type="title"/>
          </p:nvPr>
        </p:nvSpPr>
        <p:spPr bwMode="auto">
          <a:xfrm>
            <a:off x="685800" y="228600"/>
            <a:ext cx="91725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88975" y="1600200"/>
            <a:ext cx="91725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858000" y="6248400"/>
            <a:ext cx="3000375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5800" y="6248400"/>
            <a:ext cx="6099175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10287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600075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65163" y="1279525"/>
            <a:ext cx="9621837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600075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31F5E26-696B-4DF5-8822-D3AA19648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9" r:id="rId2"/>
    <p:sldLayoutId id="2147483744" r:id="rId3"/>
    <p:sldLayoutId id="2147483745" r:id="rId4"/>
    <p:sldLayoutId id="2147483746" r:id="rId5"/>
    <p:sldLayoutId id="2147483740" r:id="rId6"/>
    <p:sldLayoutId id="2147483747" r:id="rId7"/>
    <p:sldLayoutId id="2147483741" r:id="rId8"/>
    <p:sldLayoutId id="2147483748" r:id="rId9"/>
    <p:sldLayoutId id="2147483742" r:id="rId10"/>
    <p:sldLayoutId id="2147483749" r:id="rId11"/>
    <p:sldLayoutId id="2147483750" r:id="rId12"/>
    <p:sldLayoutId id="214748375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190500" y="533400"/>
            <a:ext cx="9601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4400" b="1" dirty="0"/>
              <a:t>Pest </a:t>
            </a:r>
            <a:r>
              <a:rPr lang="fr-FR" sz="4400" b="1" dirty="0" err="1"/>
              <a:t>Biology</a:t>
            </a:r>
            <a:r>
              <a:rPr lang="fr-FR" sz="4400" b="1" dirty="0"/>
              <a:t> and Management Techniques in Grain Storage Facilites</a:t>
            </a:r>
            <a:endParaRPr lang="en-US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243" name="Text Box 16"/>
          <p:cNvSpPr txBox="1">
            <a:spLocks noChangeArrowheads="1"/>
          </p:cNvSpPr>
          <p:nvPr/>
        </p:nvSpPr>
        <p:spPr bwMode="auto">
          <a:xfrm>
            <a:off x="2046288" y="2436812"/>
            <a:ext cx="6273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</a:rPr>
              <a:t>Tom Phillips</a:t>
            </a:r>
          </a:p>
          <a:p>
            <a:pPr algn="ctr"/>
            <a:endParaRPr lang="en-US" sz="3600" b="1" baseline="30000" dirty="0">
              <a:latin typeface="Times New Roman" pitchFamily="18" charset="0"/>
            </a:endParaRPr>
          </a:p>
          <a:p>
            <a:pPr algn="ctr"/>
            <a:r>
              <a:rPr lang="en-US" sz="2400" b="1" dirty="0">
                <a:latin typeface="Times New Roman" pitchFamily="18" charset="0"/>
              </a:rPr>
              <a:t>Department of Entomology</a:t>
            </a:r>
          </a:p>
          <a:p>
            <a:pPr algn="ctr"/>
            <a:r>
              <a:rPr lang="en-US" sz="2400" b="1" dirty="0">
                <a:latin typeface="Times New Roman" pitchFamily="18" charset="0"/>
              </a:rPr>
              <a:t>Kansas State University, Manhattan, KS, USA</a:t>
            </a:r>
          </a:p>
        </p:txBody>
      </p:sp>
      <p:pic>
        <p:nvPicPr>
          <p:cNvPr id="10244" name="Picture 13" descr="Entomology logo lady beetle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1900" y="4191000"/>
            <a:ext cx="2743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6" name="Picture 4" descr="Beet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103313"/>
            <a:ext cx="8534400" cy="575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4677" name="Text Box 5"/>
          <p:cNvSpPr txBox="1">
            <a:spLocks noChangeArrowheads="1"/>
          </p:cNvSpPr>
          <p:nvPr/>
        </p:nvSpPr>
        <p:spPr bwMode="auto">
          <a:xfrm>
            <a:off x="2095500" y="228600"/>
            <a:ext cx="57885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Cowpea Weevil, Bean Weevil</a:t>
            </a:r>
          </a:p>
        </p:txBody>
      </p:sp>
    </p:spTree>
    <p:extLst>
      <p:ext uri="{BB962C8B-B14F-4D97-AF65-F5344CB8AC3E}">
        <p14:creationId xmlns:p14="http://schemas.microsoft.com/office/powerpoint/2010/main" val="4047198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76200"/>
            <a:ext cx="8743950" cy="1143000"/>
          </a:xfrm>
        </p:spPr>
        <p:txBody>
          <a:bodyPr/>
          <a:lstStyle/>
          <a:p>
            <a:r>
              <a:rPr lang="en-US" sz="3600" b="1"/>
              <a:t>External Grain Feeders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524000"/>
            <a:ext cx="9448800" cy="4876800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sz="2400" b="1" dirty="0"/>
              <a:t>Larvae develop on broken kernels, fine material, flour and fungi</a:t>
            </a:r>
            <a:r>
              <a:rPr lang="en-US" sz="2800" b="1" dirty="0"/>
              <a:t>:</a:t>
            </a:r>
          </a:p>
          <a:p>
            <a:pPr>
              <a:lnSpc>
                <a:spcPct val="80000"/>
              </a:lnSpc>
            </a:pPr>
            <a:r>
              <a:rPr lang="en-US" sz="2800" b="1" dirty="0"/>
              <a:t>Red and Confused Flour Beetles</a:t>
            </a:r>
          </a:p>
          <a:p>
            <a:pPr>
              <a:lnSpc>
                <a:spcPct val="80000"/>
              </a:lnSpc>
            </a:pPr>
            <a:r>
              <a:rPr lang="en-US" sz="2800" b="1" dirty="0" err="1"/>
              <a:t>Sawtoothed</a:t>
            </a:r>
            <a:r>
              <a:rPr lang="en-US" sz="2800" b="1" dirty="0"/>
              <a:t> and Merchant Grain Beetles</a:t>
            </a:r>
          </a:p>
          <a:p>
            <a:pPr>
              <a:lnSpc>
                <a:spcPct val="80000"/>
              </a:lnSpc>
            </a:pPr>
            <a:r>
              <a:rPr lang="en-US" sz="2800" b="1" dirty="0"/>
              <a:t>Rusty and Flat Grain Beetles</a:t>
            </a:r>
          </a:p>
          <a:p>
            <a:pPr>
              <a:lnSpc>
                <a:spcPct val="80000"/>
              </a:lnSpc>
            </a:pPr>
            <a:r>
              <a:rPr lang="en-US" sz="2800" b="1" dirty="0"/>
              <a:t>Cigarette and Drugstore Beetles</a:t>
            </a:r>
          </a:p>
          <a:p>
            <a:pPr>
              <a:lnSpc>
                <a:spcPct val="80000"/>
              </a:lnSpc>
            </a:pPr>
            <a:r>
              <a:rPr lang="en-US" sz="2800" b="1" dirty="0"/>
              <a:t>Foreign Grain Beetle </a:t>
            </a:r>
          </a:p>
          <a:p>
            <a:pPr>
              <a:lnSpc>
                <a:spcPct val="80000"/>
              </a:lnSpc>
            </a:pPr>
            <a:r>
              <a:rPr lang="en-US" sz="2800" b="1" dirty="0"/>
              <a:t>Hairy Fungus Beetle</a:t>
            </a:r>
          </a:p>
          <a:p>
            <a:pPr>
              <a:lnSpc>
                <a:spcPct val="80000"/>
              </a:lnSpc>
            </a:pPr>
            <a:r>
              <a:rPr lang="en-US" sz="2800" b="1" dirty="0"/>
              <a:t>Warehouse and Carpet beetle</a:t>
            </a:r>
          </a:p>
          <a:p>
            <a:pPr>
              <a:lnSpc>
                <a:spcPct val="80000"/>
              </a:lnSpc>
            </a:pPr>
            <a:r>
              <a:rPr lang="en-US" sz="2800" b="1" dirty="0" err="1"/>
              <a:t>Indianmeal</a:t>
            </a:r>
            <a:r>
              <a:rPr lang="en-US" sz="2800" b="1" dirty="0"/>
              <a:t> Moth</a:t>
            </a:r>
          </a:p>
          <a:p>
            <a:pPr>
              <a:lnSpc>
                <a:spcPct val="80000"/>
              </a:lnSpc>
            </a:pPr>
            <a:r>
              <a:rPr lang="en-US" sz="2800" b="1" dirty="0"/>
              <a:t>Book Lice</a:t>
            </a:r>
          </a:p>
          <a:p>
            <a:pPr>
              <a:lnSpc>
                <a:spcPct val="80000"/>
              </a:lnSpc>
            </a:pPr>
            <a:r>
              <a:rPr lang="en-US" sz="2800" b="1" dirty="0"/>
              <a:t>Grain/Mold/Cheese Mites</a:t>
            </a:r>
          </a:p>
        </p:txBody>
      </p:sp>
    </p:spTree>
    <p:extLst>
      <p:ext uri="{BB962C8B-B14F-4D97-AF65-F5344CB8AC3E}">
        <p14:creationId xmlns:p14="http://schemas.microsoft.com/office/powerpoint/2010/main" val="4010432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6" name="Picture 4" descr="RF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057275"/>
            <a:ext cx="8686800" cy="581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17" name="Text Box 5"/>
          <p:cNvSpPr txBox="1">
            <a:spLocks noChangeArrowheads="1"/>
          </p:cNvSpPr>
          <p:nvPr/>
        </p:nvSpPr>
        <p:spPr bwMode="auto">
          <a:xfrm>
            <a:off x="3308350" y="152400"/>
            <a:ext cx="381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Red Flour Beetle</a:t>
            </a:r>
          </a:p>
        </p:txBody>
      </p:sp>
    </p:spTree>
    <p:extLst>
      <p:ext uri="{BB962C8B-B14F-4D97-AF65-F5344CB8AC3E}">
        <p14:creationId xmlns:p14="http://schemas.microsoft.com/office/powerpoint/2010/main" val="14416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0" name="Picture 2" descr="Rus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55700"/>
            <a:ext cx="8420100" cy="57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0931" name="Text Box 3"/>
          <p:cNvSpPr txBox="1">
            <a:spLocks noChangeArrowheads="1"/>
          </p:cNvSpPr>
          <p:nvPr/>
        </p:nvSpPr>
        <p:spPr bwMode="auto">
          <a:xfrm>
            <a:off x="3079750" y="152400"/>
            <a:ext cx="4273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Rusty Grain Beetle</a:t>
            </a:r>
          </a:p>
        </p:txBody>
      </p:sp>
    </p:spTree>
    <p:extLst>
      <p:ext uri="{BB962C8B-B14F-4D97-AF65-F5344CB8AC3E}">
        <p14:creationId xmlns:p14="http://schemas.microsoft.com/office/powerpoint/2010/main" val="3048420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40" name="Picture 4" descr="sawtooths on oa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098550"/>
            <a:ext cx="8343900" cy="5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941" name="Picture 5" descr="Sawtoo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219200"/>
            <a:ext cx="2743200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5942" name="Text Box 6"/>
          <p:cNvSpPr txBox="1">
            <a:spLocks noChangeArrowheads="1"/>
          </p:cNvSpPr>
          <p:nvPr/>
        </p:nvSpPr>
        <p:spPr bwMode="auto">
          <a:xfrm>
            <a:off x="2400300" y="152400"/>
            <a:ext cx="559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Sawtoothed Grain Beetle</a:t>
            </a:r>
          </a:p>
        </p:txBody>
      </p:sp>
    </p:spTree>
    <p:extLst>
      <p:ext uri="{BB962C8B-B14F-4D97-AF65-F5344CB8AC3E}">
        <p14:creationId xmlns:p14="http://schemas.microsoft.com/office/powerpoint/2010/main" val="192244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 descr="IMM adult on wheat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3967670"/>
            <a:ext cx="3276600" cy="250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1955" name="Picture 3" descr="Moth gri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838199"/>
            <a:ext cx="3733800" cy="244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1956" name="Text Box 4"/>
          <p:cNvSpPr txBox="1">
            <a:spLocks noChangeArrowheads="1"/>
          </p:cNvSpPr>
          <p:nvPr/>
        </p:nvSpPr>
        <p:spPr bwMode="auto">
          <a:xfrm>
            <a:off x="3314700" y="152400"/>
            <a:ext cx="379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Indianmeal Moth</a:t>
            </a:r>
          </a:p>
        </p:txBody>
      </p:sp>
      <p:pic>
        <p:nvPicPr>
          <p:cNvPr id="381957" name="Picture 5" descr="IMM webbing on gra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838200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" y="34290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Larval Silk on Grain Mass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05500" y="32766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Three related moth species on grain, dried fruits and nuts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67100" y="649393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Indian Meal Moth on Wheat</a:t>
            </a:r>
          </a:p>
        </p:txBody>
      </p:sp>
    </p:spTree>
    <p:extLst>
      <p:ext uri="{BB962C8B-B14F-4D97-AF65-F5344CB8AC3E}">
        <p14:creationId xmlns:p14="http://schemas.microsoft.com/office/powerpoint/2010/main" val="4051928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8396" r="12698"/>
          <a:stretch>
            <a:fillRect/>
          </a:stretch>
        </p:blipFill>
        <p:spPr bwMode="auto">
          <a:xfrm>
            <a:off x="2400300" y="762000"/>
            <a:ext cx="5094514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924582"/>
            <a:ext cx="3277459" cy="2171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827" y="3952775"/>
            <a:ext cx="3287902" cy="2143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822" y="3953158"/>
            <a:ext cx="2745278" cy="21428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03443" y="76200"/>
            <a:ext cx="3916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Indian Meal Moth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52900" y="3352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Adult Moths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1100" y="62484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Eggs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2500" y="6248400"/>
            <a:ext cx="958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Larvae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1900" y="63362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Larva, Pupa, Adult</a:t>
            </a:r>
          </a:p>
        </p:txBody>
      </p:sp>
    </p:spTree>
    <p:extLst>
      <p:ext uri="{BB962C8B-B14F-4D97-AF65-F5344CB8AC3E}">
        <p14:creationId xmlns:p14="http://schemas.microsoft.com/office/powerpoint/2010/main" val="2718331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2" name="Picture 4" descr="FGB cropp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047750"/>
            <a:ext cx="899160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013" name="Text Box 5"/>
          <p:cNvSpPr txBox="1">
            <a:spLocks noChangeArrowheads="1"/>
          </p:cNvSpPr>
          <p:nvPr/>
        </p:nvSpPr>
        <p:spPr bwMode="auto">
          <a:xfrm>
            <a:off x="2857500" y="152400"/>
            <a:ext cx="467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Foreign Grain Beetle</a:t>
            </a:r>
          </a:p>
        </p:txBody>
      </p:sp>
    </p:spTree>
    <p:extLst>
      <p:ext uri="{BB962C8B-B14F-4D97-AF65-F5344CB8AC3E}">
        <p14:creationId xmlns:p14="http://schemas.microsoft.com/office/powerpoint/2010/main" val="4006980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4" name="Picture 4" descr="Liposcelis bostrychophilus cropp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936625"/>
            <a:ext cx="7467600" cy="590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3994150" y="152400"/>
            <a:ext cx="236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Book Lice</a:t>
            </a:r>
          </a:p>
        </p:txBody>
      </p:sp>
    </p:spTree>
    <p:extLst>
      <p:ext uri="{BB962C8B-B14F-4D97-AF65-F5344CB8AC3E}">
        <p14:creationId xmlns:p14="http://schemas.microsoft.com/office/powerpoint/2010/main" val="3019625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8" name="Picture 4" descr="flour m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814388"/>
            <a:ext cx="2597150" cy="360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109" name="Picture 5" descr="mites on pet food in foc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284413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110" name="Picture 6" descr="mite3-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3429000"/>
            <a:ext cx="30067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3994150" y="152400"/>
            <a:ext cx="241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Grain Mite</a:t>
            </a:r>
          </a:p>
        </p:txBody>
      </p:sp>
    </p:spTree>
    <p:extLst>
      <p:ext uri="{BB962C8B-B14F-4D97-AF65-F5344CB8AC3E}">
        <p14:creationId xmlns:p14="http://schemas.microsoft.com/office/powerpoint/2010/main" val="1637534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76300" y="1143000"/>
            <a:ext cx="8357903" cy="5257799"/>
            <a:chOff x="876300" y="1295400"/>
            <a:chExt cx="8357903" cy="5257799"/>
          </a:xfrm>
        </p:grpSpPr>
        <p:grpSp>
          <p:nvGrpSpPr>
            <p:cNvPr id="2" name="Group 1"/>
            <p:cNvGrpSpPr/>
            <p:nvPr/>
          </p:nvGrpSpPr>
          <p:grpSpPr>
            <a:xfrm>
              <a:off x="876300" y="1295400"/>
              <a:ext cx="7391400" cy="5257799"/>
              <a:chOff x="0" y="0"/>
              <a:chExt cx="8610600" cy="5381625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562100" y="666751"/>
                <a:ext cx="3524250" cy="590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4" name="Picture 3"/>
              <p:cNvPicPr>
                <a:picLocks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610600" cy="53816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5" name="Rectangle 4"/>
              <p:cNvSpPr/>
              <p:nvPr/>
            </p:nvSpPr>
            <p:spPr>
              <a:xfrm>
                <a:off x="838200" y="4619626"/>
                <a:ext cx="7029450" cy="495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 rot="16200000">
                <a:off x="80963" y="1909765"/>
                <a:ext cx="1743073" cy="590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562100" y="447676"/>
                <a:ext cx="3524250" cy="5143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015659" y="977612"/>
                <a:ext cx="731256" cy="4281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067047" y="2628121"/>
              <a:ext cx="2084225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Economic Injury Level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67047" y="3132187"/>
              <a:ext cx="195438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Economic Threshold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12882" y="4084909"/>
              <a:ext cx="1803699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No Losses in value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50678" y="2186826"/>
              <a:ext cx="1705916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Economic Losses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76700" y="5864423"/>
              <a:ext cx="1843710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Time Since Storage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513519" y="3447079"/>
              <a:ext cx="2252540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Pest and/or Injury Level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795989" y="2819400"/>
              <a:ext cx="1438214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Non Economic</a:t>
              </a:r>
            </a:p>
            <a:p>
              <a:pPr algn="ctr"/>
              <a:r>
                <a:rPr lang="en-US" sz="14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Losses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1287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 descr="cig and drugstore beet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102870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2979" name="Text Box 3"/>
          <p:cNvSpPr txBox="1">
            <a:spLocks noChangeArrowheads="1"/>
          </p:cNvSpPr>
          <p:nvPr/>
        </p:nvSpPr>
        <p:spPr bwMode="auto">
          <a:xfrm>
            <a:off x="571500" y="152400"/>
            <a:ext cx="9277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 Cigarette Beetle		      Drugstore Beetle</a:t>
            </a:r>
          </a:p>
        </p:txBody>
      </p:sp>
    </p:spTree>
    <p:extLst>
      <p:ext uri="{BB962C8B-B14F-4D97-AF65-F5344CB8AC3E}">
        <p14:creationId xmlns:p14="http://schemas.microsoft.com/office/powerpoint/2010/main" val="2685910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2" name="Text Box 4"/>
          <p:cNvSpPr txBox="1">
            <a:spLocks noChangeArrowheads="1"/>
          </p:cNvSpPr>
          <p:nvPr/>
        </p:nvSpPr>
        <p:spPr bwMode="auto">
          <a:xfrm>
            <a:off x="647700" y="304800"/>
            <a:ext cx="84764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Beneficial Insects for “Biological Control”</a:t>
            </a:r>
          </a:p>
        </p:txBody>
      </p:sp>
      <p:sp>
        <p:nvSpPr>
          <p:cNvPr id="304134" name="Rectangle 6"/>
          <p:cNvSpPr>
            <a:spLocks noChangeArrowheads="1"/>
          </p:cNvSpPr>
          <p:nvPr/>
        </p:nvSpPr>
        <p:spPr bwMode="auto">
          <a:xfrm>
            <a:off x="1866900" y="1752600"/>
            <a:ext cx="67818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 b="1" dirty="0"/>
              <a:t>Insects that kill pest insects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800" b="1" u="sng" dirty="0"/>
              <a:t>Examples</a:t>
            </a:r>
            <a:endParaRPr lang="en-US" sz="2800" b="1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/>
              <a:t>Warehouse Pirate Bug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1" dirty="0"/>
              <a:t>Parasitic Wasps</a:t>
            </a:r>
          </a:p>
        </p:txBody>
      </p:sp>
    </p:spTree>
    <p:extLst>
      <p:ext uri="{BB962C8B-B14F-4D97-AF65-F5344CB8AC3E}">
        <p14:creationId xmlns:p14="http://schemas.microsoft.com/office/powerpoint/2010/main" val="880606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6" name="Picture 4" descr="cannibaliz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993775"/>
            <a:ext cx="8610600" cy="586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5157" name="Text Box 5"/>
          <p:cNvSpPr txBox="1">
            <a:spLocks noChangeArrowheads="1"/>
          </p:cNvSpPr>
          <p:nvPr/>
        </p:nvSpPr>
        <p:spPr bwMode="auto">
          <a:xfrm>
            <a:off x="114300" y="152400"/>
            <a:ext cx="96176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Warehouse Pirate Bug: A </a:t>
            </a:r>
            <a:r>
              <a:rPr lang="en-US" sz="3200" b="1" u="sng" dirty="0">
                <a:solidFill>
                  <a:srgbClr val="000000"/>
                </a:solidFill>
              </a:rPr>
              <a:t>predator</a:t>
            </a:r>
            <a:r>
              <a:rPr lang="en-US" sz="3200" b="1" dirty="0">
                <a:solidFill>
                  <a:srgbClr val="000000"/>
                </a:solidFill>
              </a:rPr>
              <a:t> that kills </a:t>
            </a:r>
            <a:r>
              <a:rPr lang="en-US" sz="3200" b="1" u="sng" dirty="0">
                <a:solidFill>
                  <a:srgbClr val="000000"/>
                </a:solidFill>
              </a:rPr>
              <a:t>many</a:t>
            </a:r>
            <a:r>
              <a:rPr lang="en-US" sz="3200" b="1" dirty="0">
                <a:solidFill>
                  <a:srgbClr val="000000"/>
                </a:solidFill>
              </a:rPr>
              <a:t> prey</a:t>
            </a:r>
          </a:p>
        </p:txBody>
      </p:sp>
    </p:spTree>
    <p:extLst>
      <p:ext uri="{BB962C8B-B14F-4D97-AF65-F5344CB8AC3E}">
        <p14:creationId xmlns:p14="http://schemas.microsoft.com/office/powerpoint/2010/main" val="3158051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80" name="Picture 4" descr="parasitic wasp RW LG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75" y="685800"/>
            <a:ext cx="9152225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6181" name="Text Box 5"/>
          <p:cNvSpPr txBox="1">
            <a:spLocks noChangeArrowheads="1"/>
          </p:cNvSpPr>
          <p:nvPr/>
        </p:nvSpPr>
        <p:spPr bwMode="auto">
          <a:xfrm>
            <a:off x="129618" y="115669"/>
            <a:ext cx="98144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</a:rPr>
              <a:t>Parasitic Wasp: Lays egg on one host inside seed!</a:t>
            </a:r>
          </a:p>
        </p:txBody>
      </p:sp>
    </p:spTree>
    <p:extLst>
      <p:ext uri="{BB962C8B-B14F-4D97-AF65-F5344CB8AC3E}">
        <p14:creationId xmlns:p14="http://schemas.microsoft.com/office/powerpoint/2010/main" val="346024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8" name="Picture 4" descr="parasitic wasp IM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64" y="533400"/>
            <a:ext cx="9492036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229" name="Text Box 5"/>
          <p:cNvSpPr txBox="1">
            <a:spLocks noChangeArrowheads="1"/>
          </p:cNvSpPr>
          <p:nvPr/>
        </p:nvSpPr>
        <p:spPr bwMode="auto">
          <a:xfrm>
            <a:off x="729427" y="0"/>
            <a:ext cx="852887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Parasitic Wasp Stinging Indianmeal Moth Larva</a:t>
            </a:r>
          </a:p>
        </p:txBody>
      </p:sp>
    </p:spTree>
    <p:extLst>
      <p:ext uri="{BB962C8B-B14F-4D97-AF65-F5344CB8AC3E}">
        <p14:creationId xmlns:p14="http://schemas.microsoft.com/office/powerpoint/2010/main" val="2483591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7" name="Picture 5" descr="wasp egg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46" y="609600"/>
            <a:ext cx="9153454" cy="613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721847" y="76200"/>
            <a:ext cx="86888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Wasp Eggs on Paralyzed Indianmeal Moth Larva</a:t>
            </a:r>
          </a:p>
        </p:txBody>
      </p:sp>
    </p:spTree>
    <p:extLst>
      <p:ext uri="{BB962C8B-B14F-4D97-AF65-F5344CB8AC3E}">
        <p14:creationId xmlns:p14="http://schemas.microsoft.com/office/powerpoint/2010/main" val="83601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300" name="Picture 4" descr="wasp larva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10" y="533400"/>
            <a:ext cx="968269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1714500" y="0"/>
            <a:ext cx="68957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Wasp Larvae Consuming IMM Larva</a:t>
            </a:r>
          </a:p>
        </p:txBody>
      </p:sp>
    </p:spTree>
    <p:extLst>
      <p:ext uri="{BB962C8B-B14F-4D97-AF65-F5344CB8AC3E}">
        <p14:creationId xmlns:p14="http://schemas.microsoft.com/office/powerpoint/2010/main" val="2153134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2" name="Picture 4" descr="wasp pu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1" y="609600"/>
            <a:ext cx="9202809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253" name="Text Box 5"/>
          <p:cNvSpPr txBox="1">
            <a:spLocks noChangeArrowheads="1"/>
          </p:cNvSpPr>
          <p:nvPr/>
        </p:nvSpPr>
        <p:spPr bwMode="auto">
          <a:xfrm>
            <a:off x="342900" y="0"/>
            <a:ext cx="97836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</a:rPr>
              <a:t>Pupal</a:t>
            </a:r>
            <a:r>
              <a:rPr lang="en-US" sz="3600" b="1" dirty="0">
                <a:solidFill>
                  <a:srgbClr val="000000"/>
                </a:solidFill>
              </a:rPr>
              <a:t> Cocoons of Parasitic Wasps on Spent Host</a:t>
            </a:r>
          </a:p>
        </p:txBody>
      </p:sp>
    </p:spTree>
    <p:extLst>
      <p:ext uri="{BB962C8B-B14F-4D97-AF65-F5344CB8AC3E}">
        <p14:creationId xmlns:p14="http://schemas.microsoft.com/office/powerpoint/2010/main" val="1541978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9944100" cy="1143000"/>
          </a:xfrm>
        </p:spPr>
        <p:txBody>
          <a:bodyPr/>
          <a:lstStyle/>
          <a:p>
            <a:r>
              <a:rPr lang="en-US" sz="3600" b="1"/>
              <a:t>Factors Affecting Insect Population Growth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524" y="1981200"/>
            <a:ext cx="9096375" cy="2971800"/>
          </a:xfrm>
        </p:spPr>
        <p:txBody>
          <a:bodyPr/>
          <a:lstStyle/>
          <a:p>
            <a:r>
              <a:rPr lang="en-US" sz="2800" b="1" dirty="0"/>
              <a:t>Food – availability and quality-both high in stored grain</a:t>
            </a:r>
          </a:p>
          <a:p>
            <a:r>
              <a:rPr lang="en-US" sz="2800" b="1" dirty="0"/>
              <a:t>Habitat-stored grain is “safe”, good temperature,  etc.</a:t>
            </a:r>
          </a:p>
          <a:p>
            <a:r>
              <a:rPr lang="en-US" sz="2800" b="1" dirty="0"/>
              <a:t>Temperature-never too hot or too cold</a:t>
            </a:r>
          </a:p>
          <a:p>
            <a:r>
              <a:rPr lang="en-US" sz="2800" b="1" dirty="0"/>
              <a:t>Relative humidity-insect do well when high</a:t>
            </a:r>
          </a:p>
          <a:p>
            <a:r>
              <a:rPr lang="en-US" sz="2800" b="1" dirty="0"/>
              <a:t>Moisture content of food or grain-best at 12-15% water</a:t>
            </a:r>
          </a:p>
        </p:txBody>
      </p:sp>
    </p:spTree>
    <p:extLst>
      <p:ext uri="{BB962C8B-B14F-4D97-AF65-F5344CB8AC3E}">
        <p14:creationId xmlns:p14="http://schemas.microsoft.com/office/powerpoint/2010/main" val="88486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9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9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9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9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9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9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4" name="Picture 4" descr="insect risk m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2400"/>
            <a:ext cx="10020300" cy="665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993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4350" y="533400"/>
            <a:ext cx="9258300" cy="1143000"/>
          </a:xfrm>
        </p:spPr>
        <p:txBody>
          <a:bodyPr/>
          <a:lstStyle/>
          <a:p>
            <a:pPr eaLnBrk="1" hangingPunct="1"/>
            <a:r>
              <a:rPr lang="en-US" sz="4800"/>
              <a:t>Topics Covered Today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333500" y="1828800"/>
            <a:ext cx="7543800" cy="4267200"/>
          </a:xfrm>
        </p:spPr>
        <p:txBody>
          <a:bodyPr rtlCol="0">
            <a:normAutofit fontScale="85000" lnSpcReduction="2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/>
              <a:t>The stored product ecosystem</a:t>
            </a:r>
          </a:p>
          <a:p>
            <a:pPr marL="320040" indent="-32004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/>
              <a:t>Pests and their biology</a:t>
            </a:r>
          </a:p>
          <a:p>
            <a:pPr marL="320040" indent="-32004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/>
              <a:t>Integrated Pest Management</a:t>
            </a:r>
          </a:p>
          <a:p>
            <a:pPr marL="320040" indent="-32004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/>
              <a:t>Current registered fumigants</a:t>
            </a:r>
          </a:p>
          <a:p>
            <a:pPr marL="320040" indent="-32004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/>
              <a:t>Issues and challenges with current fumigants</a:t>
            </a:r>
          </a:p>
          <a:p>
            <a:pPr marL="320040" indent="-32004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/>
              <a:t>Proper and improved fumigation</a:t>
            </a:r>
          </a:p>
          <a:p>
            <a:pPr marL="320040" indent="-32004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/>
              <a:t>Potential “new” fumigants for registration</a:t>
            </a:r>
          </a:p>
          <a:p>
            <a:pPr marL="320040" indent="-32004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/>
              <a:t>Non-chemical and low risk alternatives</a:t>
            </a:r>
          </a:p>
          <a:p>
            <a:pPr marL="320040" indent="-32004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dirty="0"/>
              <a:t>Summary; questions, discussion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0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0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02167" y="42532"/>
            <a:ext cx="9465733" cy="1219200"/>
          </a:xfrm>
        </p:spPr>
        <p:txBody>
          <a:bodyPr/>
          <a:lstStyle/>
          <a:p>
            <a:r>
              <a:rPr lang="en-US" dirty="0"/>
              <a:t>Integrated Pest Management (IPM) for Stored Products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901" y="1676400"/>
            <a:ext cx="8991600" cy="4495800"/>
          </a:xfrm>
        </p:spPr>
        <p:txBody>
          <a:bodyPr/>
          <a:lstStyle/>
          <a:p>
            <a:r>
              <a:rPr lang="en-US" sz="3600" dirty="0"/>
              <a:t>Prevention/Sanitation</a:t>
            </a:r>
          </a:p>
          <a:p>
            <a:pPr lvl="1"/>
            <a:r>
              <a:rPr lang="en-US" sz="3600" dirty="0"/>
              <a:t>Store insect-free grain; repair bins</a:t>
            </a:r>
          </a:p>
          <a:p>
            <a:pPr lvl="1"/>
            <a:r>
              <a:rPr lang="en-US" sz="3600" dirty="0"/>
              <a:t>Clean empty bins to remove residual insects</a:t>
            </a:r>
          </a:p>
          <a:p>
            <a:r>
              <a:rPr lang="en-US" sz="3600" dirty="0"/>
              <a:t>Monitor grain temperature and quality</a:t>
            </a:r>
          </a:p>
          <a:p>
            <a:r>
              <a:rPr lang="en-US" sz="3600" dirty="0"/>
              <a:t>Sample grain for insects</a:t>
            </a:r>
            <a:endParaRPr lang="en-US" sz="3300" dirty="0"/>
          </a:p>
          <a:p>
            <a:r>
              <a:rPr lang="en-US" sz="3600" dirty="0"/>
              <a:t>Use all information to make decision</a:t>
            </a:r>
          </a:p>
          <a:p>
            <a:r>
              <a:rPr lang="en-US" sz="3600" dirty="0"/>
              <a:t>Continue storing, or…take action!</a:t>
            </a:r>
          </a:p>
        </p:txBody>
      </p:sp>
    </p:spTree>
    <p:extLst>
      <p:ext uri="{BB962C8B-B14F-4D97-AF65-F5344CB8AC3E}">
        <p14:creationId xmlns:p14="http://schemas.microsoft.com/office/powerpoint/2010/main" val="395949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6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6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6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6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6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22" name="Picture 2" descr="bro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233488"/>
            <a:ext cx="9258300" cy="554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8323" name="Text Box 3"/>
          <p:cNvSpPr txBox="1">
            <a:spLocks noChangeArrowheads="1"/>
          </p:cNvSpPr>
          <p:nvPr/>
        </p:nvSpPr>
        <p:spPr bwMode="auto">
          <a:xfrm>
            <a:off x="3086100" y="228600"/>
            <a:ext cx="31518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5400" b="1"/>
              <a:t>Sanitation</a:t>
            </a:r>
          </a:p>
        </p:txBody>
      </p:sp>
    </p:spTree>
    <p:extLst>
      <p:ext uri="{BB962C8B-B14F-4D97-AF65-F5344CB8AC3E}">
        <p14:creationId xmlns:p14="http://schemas.microsoft.com/office/powerpoint/2010/main" val="1424466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 descr="vaccu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050"/>
            <a:ext cx="10287000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3480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370" name="Picture 2" descr="pesticide applic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614"/>
            <a:ext cx="10287000" cy="602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0371" name="AutoShape 3"/>
          <p:cNvSpPr>
            <a:spLocks noChangeArrowheads="1"/>
          </p:cNvSpPr>
          <p:nvPr/>
        </p:nvSpPr>
        <p:spPr bwMode="auto">
          <a:xfrm>
            <a:off x="3429000" y="990600"/>
            <a:ext cx="3171825" cy="2895600"/>
          </a:xfrm>
          <a:prstGeom prst="lightningBol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0372" name="Text Box 4"/>
          <p:cNvSpPr txBox="1">
            <a:spLocks noChangeArrowheads="1"/>
          </p:cNvSpPr>
          <p:nvPr/>
        </p:nvSpPr>
        <p:spPr bwMode="auto">
          <a:xfrm>
            <a:off x="46435" y="4724400"/>
            <a:ext cx="360707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No confined space applications</a:t>
            </a:r>
          </a:p>
        </p:txBody>
      </p:sp>
      <p:sp>
        <p:nvSpPr>
          <p:cNvPr id="570373" name="Text Box 5"/>
          <p:cNvSpPr txBox="1">
            <a:spLocks noChangeArrowheads="1"/>
          </p:cNvSpPr>
          <p:nvPr/>
        </p:nvSpPr>
        <p:spPr bwMode="auto">
          <a:xfrm>
            <a:off x="85726" y="5486400"/>
            <a:ext cx="44030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All applications from outside top hatch</a:t>
            </a:r>
          </a:p>
        </p:txBody>
      </p:sp>
    </p:spTree>
    <p:extLst>
      <p:ext uri="{BB962C8B-B14F-4D97-AF65-F5344CB8AC3E}">
        <p14:creationId xmlns:p14="http://schemas.microsoft.com/office/powerpoint/2010/main" val="301906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0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0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0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0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0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0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371" grpId="0" animBg="1"/>
      <p:bldP spid="570372" grpId="0"/>
      <p:bldP spid="57037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Many older structures persist, but need to be replaced (unlikely), repaired and sealed</a:t>
            </a:r>
          </a:p>
        </p:txBody>
      </p:sp>
      <p:pic>
        <p:nvPicPr>
          <p:cNvPr id="325640" name="Picture 8" descr="Imag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13"/>
          <a:stretch>
            <a:fillRect/>
          </a:stretch>
        </p:blipFill>
        <p:spPr>
          <a:xfrm>
            <a:off x="5222197" y="1917701"/>
            <a:ext cx="4950506" cy="29590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5641" name="Picture 9" descr="Elevator at Mi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" y="1905001"/>
            <a:ext cx="5017813" cy="29717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5643" name="Text Box 11"/>
          <p:cNvSpPr txBox="1">
            <a:spLocks noChangeArrowheads="1"/>
          </p:cNvSpPr>
          <p:nvPr/>
        </p:nvSpPr>
        <p:spPr bwMode="auto">
          <a:xfrm>
            <a:off x="3325416" y="5105400"/>
            <a:ext cx="325223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3200" b="1" dirty="0"/>
              <a:t>No aeration</a:t>
            </a:r>
          </a:p>
          <a:p>
            <a:pPr>
              <a:buFontTx/>
              <a:buChar char="•"/>
            </a:pPr>
            <a:r>
              <a:rPr lang="en-US" sz="3200" b="1" dirty="0"/>
              <a:t>Difficult to clean</a:t>
            </a:r>
          </a:p>
          <a:p>
            <a:pPr>
              <a:buFontTx/>
              <a:buChar char="•"/>
            </a:pPr>
            <a:r>
              <a:rPr lang="en-US" sz="3200" b="1" dirty="0"/>
              <a:t>Leaky</a:t>
            </a:r>
          </a:p>
        </p:txBody>
      </p:sp>
    </p:spTree>
    <p:extLst>
      <p:ext uri="{BB962C8B-B14F-4D97-AF65-F5344CB8AC3E}">
        <p14:creationId xmlns:p14="http://schemas.microsoft.com/office/powerpoint/2010/main" val="427060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5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5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5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5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5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5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4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9172575" cy="1143000"/>
          </a:xfrm>
        </p:spPr>
        <p:txBody>
          <a:bodyPr/>
          <a:lstStyle/>
          <a:p>
            <a:r>
              <a:rPr lang="en-US" sz="4000"/>
              <a:t>Improved Structures to Exclude Pests</a:t>
            </a:r>
          </a:p>
        </p:txBody>
      </p:sp>
      <p:sp>
        <p:nvSpPr>
          <p:cNvPr id="32154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343650" y="1828800"/>
            <a:ext cx="3771900" cy="4419600"/>
          </a:xfrm>
        </p:spPr>
        <p:txBody>
          <a:bodyPr/>
          <a:lstStyle/>
          <a:p>
            <a:r>
              <a:rPr lang="en-US" sz="2400"/>
              <a:t>Well-sealed storages</a:t>
            </a:r>
          </a:p>
          <a:p>
            <a:r>
              <a:rPr lang="en-US" sz="2400"/>
              <a:t>Good access for cleaning and repair</a:t>
            </a:r>
          </a:p>
          <a:p>
            <a:r>
              <a:rPr lang="en-US" sz="2400"/>
              <a:t>Computer-controlled temperature monitoring and aeration</a:t>
            </a:r>
          </a:p>
          <a:p>
            <a:r>
              <a:rPr lang="en-US" sz="2400"/>
              <a:t>Fumigant recirculation system in place</a:t>
            </a:r>
          </a:p>
        </p:txBody>
      </p:sp>
      <p:pic>
        <p:nvPicPr>
          <p:cNvPr id="321543" name="Picture 7" descr="DSC004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3" t="11765" r="13445" b="9804"/>
          <a:stretch>
            <a:fillRect/>
          </a:stretch>
        </p:blipFill>
        <p:spPr>
          <a:xfrm>
            <a:off x="171450" y="1828800"/>
            <a:ext cx="6086475" cy="4057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61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1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1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15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15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1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15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15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15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4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 Insects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700" y="2667000"/>
            <a:ext cx="8743950" cy="1905000"/>
          </a:xfrm>
        </p:spPr>
        <p:txBody>
          <a:bodyPr/>
          <a:lstStyle/>
          <a:p>
            <a:r>
              <a:rPr lang="en-US"/>
              <a:t>Insect sampling</a:t>
            </a:r>
          </a:p>
          <a:p>
            <a:r>
              <a:rPr lang="en-US"/>
              <a:t>Trapping insects</a:t>
            </a:r>
          </a:p>
          <a:p>
            <a:r>
              <a:rPr lang="en-US"/>
              <a:t>Detection and monitoring in food plants</a:t>
            </a:r>
          </a:p>
        </p:txBody>
      </p:sp>
    </p:spTree>
    <p:extLst>
      <p:ext uri="{BB962C8B-B14F-4D97-AF65-F5344CB8AC3E}">
        <p14:creationId xmlns:p14="http://schemas.microsoft.com/office/powerpoint/2010/main" val="398142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0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0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0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0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5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152400"/>
            <a:ext cx="9258300" cy="1143000"/>
          </a:xfrm>
        </p:spPr>
        <p:txBody>
          <a:bodyPr/>
          <a:lstStyle/>
          <a:p>
            <a:r>
              <a:rPr lang="en-US" sz="3600"/>
              <a:t>Manuel sampling gives limited information</a:t>
            </a:r>
          </a:p>
        </p:txBody>
      </p:sp>
      <p:pic>
        <p:nvPicPr>
          <p:cNvPr id="292867" name="Picture 3" descr="sampl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295400"/>
            <a:ext cx="9001125" cy="538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762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 descr="porta probe inserting tub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097" y="914400"/>
            <a:ext cx="4445199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059" name="Rectangle 3"/>
          <p:cNvSpPr>
            <a:spLocks noChangeArrowheads="1"/>
          </p:cNvSpPr>
          <p:nvPr/>
        </p:nvSpPr>
        <p:spPr bwMode="auto">
          <a:xfrm>
            <a:off x="771525" y="120650"/>
            <a:ext cx="9086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Vacuum sampling gives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47828127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152400"/>
            <a:ext cx="8658225" cy="533400"/>
          </a:xfrm>
        </p:spPr>
        <p:txBody>
          <a:bodyPr/>
          <a:lstStyle/>
          <a:p>
            <a:r>
              <a:rPr lang="en-US" sz="3600" b="1"/>
              <a:t>Visualization of Insect Sample Data</a:t>
            </a:r>
          </a:p>
        </p:txBody>
      </p:sp>
      <p:pic>
        <p:nvPicPr>
          <p:cNvPr id="230403" name="Picture 3" descr="insect d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97" y="906463"/>
            <a:ext cx="9561909" cy="578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74936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 descr="Food web pyramid"/>
          <p:cNvPicPr>
            <a:picLocks noChangeAspect="1" noChangeArrowheads="1"/>
          </p:cNvPicPr>
          <p:nvPr/>
        </p:nvPicPr>
        <p:blipFill>
          <a:blip r:embed="rId2" cstate="print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525858"/>
            <a:ext cx="6648450" cy="633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86100" y="184034"/>
            <a:ext cx="3932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Impact" pitchFamily="34" charset="0"/>
              </a:rPr>
              <a:t>The Sored-Product Ecosystem</a:t>
            </a:r>
          </a:p>
        </p:txBody>
      </p:sp>
    </p:spTree>
    <p:extLst>
      <p:ext uri="{BB962C8B-B14F-4D97-AF65-F5344CB8AC3E}">
        <p14:creationId xmlns:p14="http://schemas.microsoft.com/office/powerpoint/2010/main" val="42250705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52400"/>
            <a:ext cx="9258300" cy="685800"/>
          </a:xfrm>
        </p:spPr>
        <p:txBody>
          <a:bodyPr/>
          <a:lstStyle/>
          <a:p>
            <a:r>
              <a:rPr lang="en-US" sz="3600" b="1"/>
              <a:t>Software Provides Risk Predictions</a:t>
            </a:r>
          </a:p>
        </p:txBody>
      </p:sp>
      <p:pic>
        <p:nvPicPr>
          <p:cNvPr id="231427" name="Picture 3" descr="risk predicti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1" y="877888"/>
            <a:ext cx="9611916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390741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Monitoring in Flour Mills, Food Plants and Finished </a:t>
            </a:r>
            <a:r>
              <a:rPr lang="en-US" sz="4000" dirty="0" err="1"/>
              <a:t>FoodWarehouses</a:t>
            </a:r>
            <a:endParaRPr lang="en-US" sz="4000" dirty="0"/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525" y="1981200"/>
            <a:ext cx="92583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Can not easily sample product for insects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Pheromone traps are sensitive detection tools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Pheromones known for &gt; 40 species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Lures available for 20 species; a few predominate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Indianmeal moth and other related moths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Cigarette beetle</a:t>
            </a:r>
          </a:p>
          <a:p>
            <a:pPr lvl="1">
              <a:lnSpc>
                <a:spcPct val="80000"/>
              </a:lnSpc>
            </a:pPr>
            <a:r>
              <a:rPr lang="en-US" sz="2400" i="1" dirty="0" err="1"/>
              <a:t>Tribolium</a:t>
            </a:r>
            <a:r>
              <a:rPr lang="en-US" sz="2400" dirty="0"/>
              <a:t> flour beetles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Warehouse beetle and other related beetles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Trapping programs can detect spatial and seasonal variation in numbers; allow for control decisions</a:t>
            </a:r>
          </a:p>
          <a:p>
            <a:pPr>
              <a:lnSpc>
                <a:spcPct val="8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520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8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8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8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8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8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8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8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8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8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8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771525" y="0"/>
            <a:ext cx="8743950" cy="1143000"/>
          </a:xfrm>
        </p:spPr>
        <p:txBody>
          <a:bodyPr/>
          <a:lstStyle/>
          <a:p>
            <a:r>
              <a:rPr lang="en-US"/>
              <a:t>Pheromone Traps</a:t>
            </a:r>
          </a:p>
        </p:txBody>
      </p:sp>
      <p:pic>
        <p:nvPicPr>
          <p:cNvPr id="359429" name="Picture 5" descr="Diamond tra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314450"/>
            <a:ext cx="3971925" cy="2647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9431" name="Picture 7" descr="Discret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4950" y="1524001"/>
            <a:ext cx="4114800" cy="2212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9433" name="Picture 9" descr="Mvc-0tr12x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4950" y="4133850"/>
            <a:ext cx="3857625" cy="2571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9435" name="Picture 11" descr="Mvc-0tr14x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2975" y="4114800"/>
            <a:ext cx="3943350" cy="2628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765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2" name="Rectangle 4"/>
          <p:cNvSpPr>
            <a:spLocks noGrp="1" noChangeArrowheads="1"/>
          </p:cNvSpPr>
          <p:nvPr>
            <p:ph type="title"/>
          </p:nvPr>
        </p:nvSpPr>
        <p:spPr>
          <a:xfrm>
            <a:off x="771525" y="76200"/>
            <a:ext cx="874395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</a:rPr>
              <a:t>Spatial Analysis of Trap Captures</a:t>
            </a:r>
          </a:p>
        </p:txBody>
      </p:sp>
      <p:pic>
        <p:nvPicPr>
          <p:cNvPr id="365579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768476"/>
            <a:ext cx="8829675" cy="4937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5581" name="Text Box 13"/>
          <p:cNvSpPr txBox="1">
            <a:spLocks noChangeArrowheads="1"/>
          </p:cNvSpPr>
          <p:nvPr/>
        </p:nvSpPr>
        <p:spPr bwMode="auto">
          <a:xfrm>
            <a:off x="2128837" y="1219200"/>
            <a:ext cx="8210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Beetles</a:t>
            </a:r>
          </a:p>
        </p:txBody>
      </p:sp>
      <p:sp>
        <p:nvSpPr>
          <p:cNvPr id="365582" name="Text Box 14"/>
          <p:cNvSpPr txBox="1">
            <a:spLocks noChangeArrowheads="1"/>
          </p:cNvSpPr>
          <p:nvPr/>
        </p:nvSpPr>
        <p:spPr bwMode="auto">
          <a:xfrm>
            <a:off x="6888361" y="1219200"/>
            <a:ext cx="7633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Moths</a:t>
            </a:r>
          </a:p>
        </p:txBody>
      </p:sp>
    </p:spTree>
    <p:extLst>
      <p:ext uri="{BB962C8B-B14F-4D97-AF65-F5344CB8AC3E}">
        <p14:creationId xmlns:p14="http://schemas.microsoft.com/office/powerpoint/2010/main" val="21504694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90500" y="76200"/>
            <a:ext cx="9829800" cy="990600"/>
          </a:xfrm>
        </p:spPr>
        <p:txBody>
          <a:bodyPr/>
          <a:lstStyle/>
          <a:p>
            <a:pPr eaLnBrk="1" hangingPunct="1"/>
            <a:r>
              <a:rPr lang="en-US" b="1" dirty="0"/>
              <a:t>Registered Structural Fumigants in the US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sz="quarter" idx="1"/>
          </p:nvPr>
        </p:nvSpPr>
        <p:spPr>
          <a:xfrm>
            <a:off x="2324100" y="2133600"/>
            <a:ext cx="5292725" cy="2895600"/>
          </a:xfrm>
        </p:spPr>
        <p:txBody>
          <a:bodyPr/>
          <a:lstStyle/>
          <a:p>
            <a:pPr eaLnBrk="1" hangingPunct="1"/>
            <a:r>
              <a:rPr lang="en-US" sz="4400" b="1" dirty="0"/>
              <a:t>Methyl Bromide</a:t>
            </a:r>
          </a:p>
          <a:p>
            <a:pPr eaLnBrk="1" hangingPunct="1"/>
            <a:r>
              <a:rPr lang="en-US" sz="4400" b="1" dirty="0"/>
              <a:t>Phosphine</a:t>
            </a:r>
          </a:p>
          <a:p>
            <a:pPr eaLnBrk="1" hangingPunct="1"/>
            <a:r>
              <a:rPr lang="en-US" sz="4400" b="1" dirty="0" err="1"/>
              <a:t>Sulfuryl</a:t>
            </a:r>
            <a:r>
              <a:rPr lang="en-US" sz="4400" b="1" dirty="0"/>
              <a:t> Fluoride</a:t>
            </a:r>
          </a:p>
          <a:p>
            <a:pPr eaLnBrk="1" hangingPunct="1"/>
            <a:r>
              <a:rPr lang="en-US" sz="4400" b="1" dirty="0"/>
              <a:t>Carbon Dioxide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76200"/>
            <a:ext cx="10058400" cy="9906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Methyl Bromide: Being Banned Worldwide</a:t>
            </a:r>
          </a:p>
        </p:txBody>
      </p:sp>
      <p:pic>
        <p:nvPicPr>
          <p:cNvPr id="2050" name="Picture 1" descr="Mallis 20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903" y="1600200"/>
            <a:ext cx="7386062" cy="511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6185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02870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Ban of Methyl Bromide under Montreal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9407525" cy="5105400"/>
          </a:xfrm>
        </p:spPr>
        <p:txBody>
          <a:bodyPr>
            <a:normAutofit lnSpcReduction="10000"/>
          </a:bodyPr>
          <a:lstStyle/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/>
              <a:t>The US, Canada and Australia are the only three countries among all 200 signatories to have Critical Use Exemptions, CUEs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/>
              <a:t>US has four groups with CUEs approved for 2014 and CUNs (nominations) for 2015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/>
              <a:t>Postharvest commodities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/>
              <a:t>Strawberries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/>
              <a:t>Other structures (National Pest Management Association)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"/>
              <a:defRPr/>
            </a:pPr>
            <a:r>
              <a:rPr lang="en-US" dirty="0"/>
              <a:t>Southern dry cured hams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/>
              <a:t>After January 2015, likely that only QPS, Quarantine and Pre-Shipment, uses will remain, and these are threatened</a:t>
            </a:r>
          </a:p>
        </p:txBody>
      </p:sp>
    </p:spTree>
    <p:extLst>
      <p:ext uri="{BB962C8B-B14F-4D97-AF65-F5344CB8AC3E}">
        <p14:creationId xmlns:p14="http://schemas.microsoft.com/office/powerpoint/2010/main" val="269389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0286999" cy="990600"/>
          </a:xfrm>
        </p:spPr>
        <p:txBody>
          <a:bodyPr/>
          <a:lstStyle/>
          <a:p>
            <a:r>
              <a:rPr lang="en-US" sz="3600" dirty="0"/>
              <a:t>Phosphine-Cheap- Easy to Apply, Effective….Usually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9100" y="1456267"/>
            <a:ext cx="5943600" cy="3048000"/>
          </a:xfrm>
        </p:spPr>
        <p:txBody>
          <a:bodyPr/>
          <a:lstStyle/>
          <a:p>
            <a:r>
              <a:rPr lang="en-US" dirty="0"/>
              <a:t>Light weight; penetrates well</a:t>
            </a:r>
          </a:p>
          <a:p>
            <a:r>
              <a:rPr lang="en-US" dirty="0" err="1"/>
              <a:t>Phosphide</a:t>
            </a:r>
            <a:r>
              <a:rPr lang="en-US" dirty="0"/>
              <a:t> salts cheap and easy</a:t>
            </a:r>
          </a:p>
          <a:p>
            <a:r>
              <a:rPr lang="en-US" dirty="0"/>
              <a:t>Cylinder gas is quick</a:t>
            </a:r>
          </a:p>
          <a:p>
            <a:r>
              <a:rPr lang="en-US" dirty="0"/>
              <a:t>Effective for most pests</a:t>
            </a:r>
          </a:p>
          <a:p>
            <a:r>
              <a:rPr lang="en-US" dirty="0"/>
              <a:t>Corrosive to electrical fixtures</a:t>
            </a:r>
          </a:p>
          <a:p>
            <a:r>
              <a:rPr lang="en-US" dirty="0"/>
              <a:t>Resistance present and spreading</a:t>
            </a:r>
          </a:p>
        </p:txBody>
      </p:sp>
      <p:pic>
        <p:nvPicPr>
          <p:cNvPr id="41986" name="Picture 2" descr="File:Phosphine-3D-vd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9900" y="1447800"/>
            <a:ext cx="1752600" cy="1685193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700" y="4628195"/>
            <a:ext cx="3705225" cy="218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 descr="Ecofume-cylind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2700" y="3170256"/>
            <a:ext cx="2743200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132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Sulfuryl</a:t>
            </a:r>
            <a:r>
              <a:rPr lang="en-US" dirty="0"/>
              <a:t> Fluoride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5300" y="2209800"/>
            <a:ext cx="7273671" cy="3581400"/>
          </a:xfrm>
        </p:spPr>
        <p:txBody>
          <a:bodyPr/>
          <a:lstStyle/>
          <a:p>
            <a:r>
              <a:rPr lang="en-US" b="1" dirty="0"/>
              <a:t>Non-corrosive; non-ozone </a:t>
            </a:r>
            <a:r>
              <a:rPr lang="en-US" b="1" dirty="0" err="1"/>
              <a:t>depleter</a:t>
            </a:r>
            <a:endParaRPr lang="en-US" b="1" dirty="0"/>
          </a:p>
          <a:p>
            <a:r>
              <a:rPr lang="en-US" b="1" dirty="0"/>
              <a:t>Easy to apply from cylinders</a:t>
            </a:r>
          </a:p>
          <a:p>
            <a:r>
              <a:rPr lang="en-US" b="1" dirty="0"/>
              <a:t>Difficult to kill eggs and some pests</a:t>
            </a:r>
          </a:p>
          <a:p>
            <a:r>
              <a:rPr lang="en-US" b="1" dirty="0"/>
              <a:t>Low fluoride ion residues</a:t>
            </a:r>
          </a:p>
          <a:p>
            <a:r>
              <a:rPr lang="en-US" b="1" dirty="0"/>
              <a:t>Revocation of food tolerances considered</a:t>
            </a:r>
          </a:p>
          <a:p>
            <a:r>
              <a:rPr lang="en-US" b="1" dirty="0"/>
              <a:t>Implicated as weak greenhouse gas</a:t>
            </a:r>
          </a:p>
          <a:p>
            <a:r>
              <a:rPr lang="en-US" b="1" dirty="0"/>
              <a:t>Possibly alternative for MB and Phosphine</a:t>
            </a:r>
          </a:p>
        </p:txBody>
      </p:sp>
      <p:pic>
        <p:nvPicPr>
          <p:cNvPr id="4" name="Picture 4" descr="ProFume cylind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8700" y="84667"/>
            <a:ext cx="1524000" cy="6773333"/>
          </a:xfrm>
          <a:prstGeom prst="rect">
            <a:avLst/>
          </a:prstGeom>
          <a:noFill/>
        </p:spPr>
      </p:pic>
      <p:pic>
        <p:nvPicPr>
          <p:cNvPr id="59396" name="Picture 4" descr="http://upload.wikimedia.org/wikipedia/commons/thumb/9/9a/Sulfuryl-fluoride-3D-balls.png/120px-Sulfuryl-fluoride-3D-ball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9900" y="1822448"/>
            <a:ext cx="1752600" cy="1606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173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96" y="76200"/>
            <a:ext cx="9595104" cy="990600"/>
          </a:xfrm>
        </p:spPr>
        <p:txBody>
          <a:bodyPr/>
          <a:lstStyle/>
          <a:p>
            <a:r>
              <a:rPr lang="en-US" sz="4000" dirty="0"/>
              <a:t>Current Issues and Challenges for Fumigation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9229" y="1600200"/>
            <a:ext cx="9172575" cy="4191000"/>
          </a:xfrm>
        </p:spPr>
        <p:txBody>
          <a:bodyPr/>
          <a:lstStyle/>
          <a:p>
            <a:r>
              <a:rPr lang="en-US" sz="3200" b="1" dirty="0"/>
              <a:t>Methyl Bromide alternative adoption</a:t>
            </a:r>
          </a:p>
          <a:p>
            <a:r>
              <a:rPr lang="en-US" sz="3200" b="1" dirty="0"/>
              <a:t>Phosphine resistance in grain insects</a:t>
            </a:r>
          </a:p>
          <a:p>
            <a:r>
              <a:rPr lang="en-US" sz="3200" b="1" dirty="0" err="1"/>
              <a:t>Sulfuryl</a:t>
            </a:r>
            <a:r>
              <a:rPr lang="en-US" sz="3200" b="1" dirty="0"/>
              <a:t> Fluoride effectiveness</a:t>
            </a:r>
          </a:p>
          <a:p>
            <a:r>
              <a:rPr lang="en-US" sz="3200" b="1" dirty="0"/>
              <a:t>Alternative fumigants</a:t>
            </a:r>
          </a:p>
          <a:p>
            <a:r>
              <a:rPr lang="en-US" sz="3200" b="1" dirty="0"/>
              <a:t>Residual chemicals in stored products</a:t>
            </a:r>
          </a:p>
          <a:p>
            <a:r>
              <a:rPr lang="en-US" sz="3200" b="1" dirty="0"/>
              <a:t>Biological and physical control alternatives</a:t>
            </a:r>
          </a:p>
          <a:p>
            <a:r>
              <a:rPr lang="en-US" sz="3200" b="1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07528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0" y="38100"/>
            <a:ext cx="49530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0"/>
            <a:ext cx="4953000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6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" y="3540125"/>
            <a:ext cx="4953000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6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7150" y="3481388"/>
            <a:ext cx="4935538" cy="343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8910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The Problem with Methyl Bromide-MB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9229" y="1905000"/>
            <a:ext cx="9172575" cy="4495800"/>
          </a:xfrm>
        </p:spPr>
        <p:txBody>
          <a:bodyPr/>
          <a:lstStyle/>
          <a:p>
            <a:r>
              <a:rPr lang="en-US" b="1" dirty="0"/>
              <a:t>MB will be </a:t>
            </a:r>
            <a:r>
              <a:rPr lang="en-US" b="1" u="sng" dirty="0"/>
              <a:t>gone</a:t>
            </a:r>
            <a:r>
              <a:rPr lang="en-US" b="1" dirty="0"/>
              <a:t> for domestic use after 2015</a:t>
            </a:r>
          </a:p>
          <a:p>
            <a:r>
              <a:rPr lang="en-US" b="1" dirty="0"/>
              <a:t>MB for QPS (quarantine and pre-shipment) will probably stop</a:t>
            </a:r>
          </a:p>
          <a:p>
            <a:r>
              <a:rPr lang="en-US" b="1" dirty="0"/>
              <a:t>Current alternatives all have challenges, but can be applied and effective</a:t>
            </a:r>
          </a:p>
          <a:p>
            <a:r>
              <a:rPr lang="en-US" b="1" dirty="0"/>
              <a:t>Commodity and food managers will need to adjust their culture to work without MB</a:t>
            </a:r>
          </a:p>
          <a:p>
            <a:r>
              <a:rPr lang="en-US" b="1" dirty="0"/>
              <a:t>Current alternatives in mills/processing: </a:t>
            </a:r>
            <a:r>
              <a:rPr lang="en-US" b="1" dirty="0" err="1"/>
              <a:t>ProFume</a:t>
            </a:r>
            <a:r>
              <a:rPr lang="en-US" b="1" dirty="0"/>
              <a:t>, Heat Treatments, better IPM + residual sprays/aerosols</a:t>
            </a:r>
          </a:p>
        </p:txBody>
      </p:sp>
    </p:spTree>
    <p:extLst>
      <p:ext uri="{BB962C8B-B14F-4D97-AF65-F5344CB8AC3E}">
        <p14:creationId xmlns:p14="http://schemas.microsoft.com/office/powerpoint/2010/main" val="317708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647700" y="0"/>
            <a:ext cx="9429750" cy="609600"/>
          </a:xfrm>
        </p:spPr>
        <p:txBody>
          <a:bodyPr/>
          <a:lstStyle/>
          <a:p>
            <a:r>
              <a:rPr lang="en-US" sz="4000" b="1" dirty="0"/>
              <a:t>Phosphine: from Metallic Phosphide Salts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168129" y="2506663"/>
            <a:ext cx="460414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571500" y="572529"/>
            <a:ext cx="90439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400" dirty="0"/>
              <a:t>Aluminum Phosphide and Magnesium Phosphide both with water in the air to produce Hydrogen Phosphide</a:t>
            </a:r>
            <a:br>
              <a:rPr lang="en-US" sz="2400" dirty="0"/>
            </a:br>
            <a:endParaRPr lang="en-US" sz="2400" dirty="0"/>
          </a:p>
          <a:p>
            <a:pPr marL="342900" indent="-342900"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800" b="1" dirty="0" err="1"/>
              <a:t>AlP</a:t>
            </a:r>
            <a:r>
              <a:rPr lang="en-US" sz="2800" b="1" dirty="0"/>
              <a:t> + 3H</a:t>
            </a:r>
            <a:r>
              <a:rPr lang="en-US" sz="2800" b="1" baseline="-25000" dirty="0"/>
              <a:t>2</a:t>
            </a:r>
            <a:r>
              <a:rPr lang="en-US" sz="2800" b="1" dirty="0"/>
              <a:t>O </a:t>
            </a:r>
            <a:r>
              <a:rPr lang="en-US" sz="2800" b="1" dirty="0">
                <a:sym typeface="Symbol" pitchFamily="18" charset="2"/>
              </a:rPr>
              <a:t> Al(OH)</a:t>
            </a:r>
            <a:r>
              <a:rPr lang="en-US" sz="2800" b="1" baseline="-25000" dirty="0">
                <a:sym typeface="Symbol" pitchFamily="18" charset="2"/>
              </a:rPr>
              <a:t>3</a:t>
            </a:r>
            <a:r>
              <a:rPr lang="en-US" sz="2800" b="1" dirty="0">
                <a:sym typeface="Symbol" pitchFamily="18" charset="2"/>
              </a:rPr>
              <a:t> + PH</a:t>
            </a:r>
            <a:r>
              <a:rPr lang="en-US" sz="2800" b="1" baseline="-25000" dirty="0">
                <a:sym typeface="Symbol" pitchFamily="18" charset="2"/>
              </a:rPr>
              <a:t>3 </a:t>
            </a:r>
          </a:p>
          <a:p>
            <a:pPr marL="342900" indent="-342900" algn="ctr" eaLnBrk="1" hangingPunct="1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sz="2800" b="1" dirty="0">
                <a:sym typeface="Symbol" pitchFamily="18" charset="2"/>
              </a:rPr>
              <a:t>Mg</a:t>
            </a:r>
            <a:r>
              <a:rPr lang="en-US" sz="2800" b="1" baseline="-25000" dirty="0">
                <a:sym typeface="Symbol" pitchFamily="18" charset="2"/>
              </a:rPr>
              <a:t>3</a:t>
            </a:r>
            <a:r>
              <a:rPr lang="en-US" sz="2800" b="1" dirty="0">
                <a:sym typeface="Symbol" pitchFamily="18" charset="2"/>
              </a:rPr>
              <a:t>P</a:t>
            </a:r>
            <a:r>
              <a:rPr lang="en-US" sz="2800" b="1" baseline="-25000" dirty="0"/>
              <a:t>2</a:t>
            </a:r>
            <a:r>
              <a:rPr lang="en-US" sz="2800" b="1" dirty="0"/>
              <a:t> + 6H</a:t>
            </a:r>
            <a:r>
              <a:rPr lang="en-US" sz="2800" b="1" baseline="-25000" dirty="0"/>
              <a:t>2</a:t>
            </a:r>
            <a:r>
              <a:rPr lang="en-US" sz="2800" b="1" dirty="0"/>
              <a:t>O </a:t>
            </a:r>
            <a:r>
              <a:rPr lang="en-US" sz="2800" b="1" dirty="0">
                <a:sym typeface="Symbol" pitchFamily="18" charset="2"/>
              </a:rPr>
              <a:t> 3Mg(OH) </a:t>
            </a:r>
            <a:r>
              <a:rPr lang="en-US" sz="2800" b="1" baseline="-25000" dirty="0"/>
              <a:t>2</a:t>
            </a:r>
            <a:r>
              <a:rPr lang="en-US" sz="2800" b="1" dirty="0"/>
              <a:t> + 2PH</a:t>
            </a:r>
            <a:r>
              <a:rPr lang="en-US" sz="2800" b="1" baseline="-25000" dirty="0">
                <a:sym typeface="Symbol" pitchFamily="18" charset="2"/>
              </a:rPr>
              <a:t>3</a:t>
            </a:r>
            <a:r>
              <a:rPr lang="en-US" sz="3200" b="1" baseline="-25000" dirty="0"/>
              <a:t>   </a:t>
            </a:r>
          </a:p>
        </p:txBody>
      </p:sp>
      <p:pic>
        <p:nvPicPr>
          <p:cNvPr id="10249" name="Picture 9" descr="gas disper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9300" y="3455989"/>
            <a:ext cx="4371975" cy="2600325"/>
          </a:xfrm>
          <a:prstGeom prst="rect">
            <a:avLst/>
          </a:prstGeom>
          <a:noFill/>
        </p:spPr>
      </p:pic>
      <p:pic>
        <p:nvPicPr>
          <p:cNvPr id="10250" name="Picture 2" descr="Al-Phos-pelle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" y="3276600"/>
            <a:ext cx="269319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3" descr="Al-Phos-table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75" y="3276600"/>
            <a:ext cx="2714625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506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19150" y="76200"/>
            <a:ext cx="8743950" cy="808038"/>
          </a:xfrm>
        </p:spPr>
        <p:txBody>
          <a:bodyPr/>
          <a:lstStyle/>
          <a:p>
            <a:pPr eaLnBrk="1" hangingPunct="1"/>
            <a:r>
              <a:rPr lang="en-US"/>
              <a:t>Laboratory Fumigation Bioassays</a:t>
            </a:r>
          </a:p>
        </p:txBody>
      </p:sp>
      <p:pic>
        <p:nvPicPr>
          <p:cNvPr id="271364" name="Picture 4" descr="Copy of DSC008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379095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65" name="Picture 5" descr="DSC009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" y="81915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67" name="Picture 7" descr="BBall-w-jar-syrin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500" y="80010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1368" name="Picture 8" descr="DSC009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4500" y="379095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643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0500" y="182563"/>
            <a:ext cx="10058400" cy="7318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/>
              <a:t>Fumigation Bioassays-Quantitative Gas Chromatography</a:t>
            </a:r>
          </a:p>
        </p:txBody>
      </p:sp>
      <p:pic>
        <p:nvPicPr>
          <p:cNvPr id="16387" name="Picture 6" descr="DSC016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300" y="9906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7" descr="DSC016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100" y="386715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 descr="DSC016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2100" y="97155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9" descr="DSC016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4800" y="38481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1294806" y="0"/>
            <a:ext cx="8767167" cy="914400"/>
          </a:xfrm>
        </p:spPr>
        <p:txBody>
          <a:bodyPr/>
          <a:lstStyle/>
          <a:p>
            <a:r>
              <a:rPr lang="en-US" b="1"/>
              <a:t>Resistance to Phosphine?</a:t>
            </a:r>
          </a:p>
        </p:txBody>
      </p:sp>
      <p:pic>
        <p:nvPicPr>
          <p:cNvPr id="14341" name="Picture 2" descr="C:\Documents and Settings\opit\Desktop\zettler and cupperus Excerpt A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990601"/>
            <a:ext cx="7629525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3" descr="LGB by EL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50" y="4822826"/>
            <a:ext cx="3000375" cy="198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3" name="Picture 9" descr="RF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25" y="4791076"/>
            <a:ext cx="3086100" cy="2035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3514725" y="4038600"/>
            <a:ext cx="2914650" cy="228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1800225" y="4343400"/>
            <a:ext cx="6600825" cy="381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7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 animBg="1"/>
      <p:bldP spid="1434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723900" y="457200"/>
            <a:ext cx="8767167" cy="914400"/>
          </a:xfrm>
        </p:spPr>
        <p:txBody>
          <a:bodyPr/>
          <a:lstStyle/>
          <a:p>
            <a:r>
              <a:rPr lang="en-US" sz="4000" b="1" dirty="0"/>
              <a:t>PH3 Resistance Study of OK Grain Pests</a:t>
            </a:r>
          </a:p>
        </p:txBody>
      </p:sp>
      <p:pic>
        <p:nvPicPr>
          <p:cNvPr id="16389" name="Object 3"/>
          <p:cNvPicPr>
            <a:picLocks noChangeArrowheads="1"/>
          </p:cNvPicPr>
          <p:nvPr/>
        </p:nvPicPr>
        <p:blipFill>
          <a:blip r:embed="rId2" cstate="print"/>
          <a:srcRect b="-333"/>
          <a:stretch>
            <a:fillRect/>
          </a:stretch>
        </p:blipFill>
        <p:spPr bwMode="auto">
          <a:xfrm>
            <a:off x="933450" y="2362200"/>
            <a:ext cx="85534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75" y="1600200"/>
            <a:ext cx="10165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G. P. OPIT, T. W. PHILLIPS, M. J. AIKINS, AND M. M. HASAN.  2012.  Phosphine Resistance in</a:t>
            </a:r>
            <a:br>
              <a:rPr lang="en-US" b="1" dirty="0"/>
            </a:br>
            <a:r>
              <a:rPr lang="en-US" b="1" i="1" dirty="0" err="1"/>
              <a:t>Tribolium</a:t>
            </a:r>
            <a:r>
              <a:rPr lang="en-US" b="1" i="1" dirty="0"/>
              <a:t> </a:t>
            </a:r>
            <a:r>
              <a:rPr lang="en-US" b="1" i="1" dirty="0" err="1"/>
              <a:t>castaneum</a:t>
            </a:r>
            <a:r>
              <a:rPr lang="en-US" b="1" i="1" dirty="0"/>
              <a:t> </a:t>
            </a:r>
            <a:r>
              <a:rPr lang="en-US" b="1" dirty="0"/>
              <a:t>and</a:t>
            </a:r>
            <a:r>
              <a:rPr lang="en-US" b="1" i="1" dirty="0"/>
              <a:t> </a:t>
            </a:r>
            <a:r>
              <a:rPr lang="en-US" b="1" i="1" dirty="0" err="1"/>
              <a:t>Rhyzopertha</a:t>
            </a:r>
            <a:r>
              <a:rPr lang="en-US" b="1" i="1" dirty="0"/>
              <a:t> </a:t>
            </a:r>
            <a:r>
              <a:rPr lang="en-US" b="1" i="1" dirty="0" err="1"/>
              <a:t>dominica</a:t>
            </a:r>
            <a:r>
              <a:rPr lang="en-US" b="1" i="1" dirty="0"/>
              <a:t> </a:t>
            </a:r>
            <a:r>
              <a:rPr lang="en-US" b="1" dirty="0"/>
              <a:t>From Stored Wheat in Oklahoma. 105: 1107-1114.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Group 2"/>
          <p:cNvGraphicFramePr>
            <a:graphicFrameLocks noGrp="1"/>
          </p:cNvGraphicFramePr>
          <p:nvPr/>
        </p:nvGraphicFramePr>
        <p:xfrm>
          <a:off x="771525" y="1447800"/>
          <a:ext cx="8743950" cy="4956178"/>
        </p:xfrm>
        <a:graphic>
          <a:graphicData uri="http://schemas.openxmlformats.org/drawingml/2006/table">
            <a:tbl>
              <a:tblPr/>
              <a:tblGrid>
                <a:gridCol w="2952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Sample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% mortality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Replicate 1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Replicate 2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Payne 1 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Payne 2                              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88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62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Payne 3 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66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86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Garfield 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Logan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Susceptible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1543" name="TextBox 4"/>
          <p:cNvSpPr txBox="1">
            <a:spLocks noChangeArrowheads="1"/>
          </p:cNvSpPr>
          <p:nvPr/>
        </p:nvSpPr>
        <p:spPr bwMode="auto">
          <a:xfrm>
            <a:off x="201083" y="228600"/>
            <a:ext cx="10029825" cy="11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500" dirty="0">
                <a:latin typeface="Arial" charset="0"/>
                <a:cs typeface="Arial" charset="0"/>
              </a:rPr>
              <a:t>Phosphine Resistance in </a:t>
            </a:r>
            <a:r>
              <a:rPr lang="en-US" sz="4500" b="1" dirty="0">
                <a:latin typeface="Arial" charset="0"/>
                <a:cs typeface="Arial" charset="0"/>
              </a:rPr>
              <a:t>LGB</a:t>
            </a:r>
          </a:p>
          <a:p>
            <a:pPr algn="ctr" eaLnBrk="1" hangingPunct="1"/>
            <a:r>
              <a:rPr lang="en-US" sz="2400" b="1" dirty="0">
                <a:latin typeface="Arial" charset="0"/>
                <a:cs typeface="Arial" charset="0"/>
              </a:rPr>
              <a:t>10 Adults per vial; 20 ppm gas for 20 hours</a:t>
            </a:r>
          </a:p>
        </p:txBody>
      </p:sp>
      <p:sp>
        <p:nvSpPr>
          <p:cNvPr id="21544" name="Rectangle 40"/>
          <p:cNvSpPr>
            <a:spLocks noChangeArrowheads="1"/>
          </p:cNvSpPr>
          <p:nvPr/>
        </p:nvSpPr>
        <p:spPr bwMode="auto">
          <a:xfrm>
            <a:off x="4543425" y="5807075"/>
            <a:ext cx="4029075" cy="4572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40"/>
          <p:cNvSpPr>
            <a:spLocks noChangeArrowheads="1"/>
          </p:cNvSpPr>
          <p:nvPr/>
        </p:nvSpPr>
        <p:spPr bwMode="auto">
          <a:xfrm>
            <a:off x="4533900" y="2667000"/>
            <a:ext cx="4029075" cy="457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40"/>
          <p:cNvSpPr>
            <a:spLocks noChangeArrowheads="1"/>
          </p:cNvSpPr>
          <p:nvPr/>
        </p:nvSpPr>
        <p:spPr bwMode="auto">
          <a:xfrm>
            <a:off x="4533900" y="4572000"/>
            <a:ext cx="4029075" cy="457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4" grpId="0" animBg="1"/>
      <p:bldP spid="5" grpId="0" animBg="1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2"/>
          <p:cNvSpPr txBox="1">
            <a:spLocks noChangeArrowheads="1"/>
          </p:cNvSpPr>
          <p:nvPr/>
        </p:nvSpPr>
        <p:spPr bwMode="auto">
          <a:xfrm>
            <a:off x="0" y="76200"/>
            <a:ext cx="10029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400" b="1">
                <a:latin typeface="Arial" charset="0"/>
                <a:cs typeface="Arial" charset="0"/>
              </a:rPr>
              <a:t>%Kill from Increasing Doses</a:t>
            </a:r>
          </a:p>
        </p:txBody>
      </p:sp>
      <p:pic>
        <p:nvPicPr>
          <p:cNvPr id="22532" name="Picture 3" descr="C:\Users\georgpo\Desktop\ENID DATA LOGIT ANALYSIS_CROPPED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846139"/>
            <a:ext cx="7372350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1114425" y="6019800"/>
            <a:ext cx="822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3200" b="1">
                <a:latin typeface="Arial" charset="0"/>
                <a:cs typeface="Arial" charset="0"/>
              </a:rPr>
              <a:t>Statistics can Predict Dose Needed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0" y="-152400"/>
            <a:ext cx="1011555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000" dirty="0">
                <a:latin typeface="Arial" charset="0"/>
                <a:cs typeface="Arial" charset="0"/>
              </a:rPr>
              <a:t>Estimates of Doses to Kill 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Phosphine</a:t>
            </a:r>
            <a:r>
              <a:rPr lang="en-US" sz="7200" dirty="0">
                <a:latin typeface="Arial" charset="0"/>
                <a:cs typeface="Arial" charset="0"/>
              </a:rPr>
              <a:t> </a:t>
            </a:r>
            <a:r>
              <a:rPr lang="en-US" sz="4000" dirty="0">
                <a:latin typeface="Arial" charset="0"/>
                <a:cs typeface="Arial" charset="0"/>
              </a:rPr>
              <a:t>Susceptible and Resistant </a:t>
            </a:r>
            <a:r>
              <a:rPr lang="en-US" sz="4000" b="1" dirty="0">
                <a:latin typeface="Arial" charset="0"/>
                <a:cs typeface="Arial" charset="0"/>
              </a:rPr>
              <a:t>LGBs</a:t>
            </a:r>
          </a:p>
        </p:txBody>
      </p:sp>
      <p:graphicFrame>
        <p:nvGraphicFramePr>
          <p:cNvPr id="23555" name="Group 3"/>
          <p:cNvGraphicFramePr>
            <a:graphicFrameLocks noGrp="1"/>
          </p:cNvGraphicFramePr>
          <p:nvPr/>
        </p:nvGraphicFramePr>
        <p:xfrm>
          <a:off x="85725" y="2682875"/>
          <a:ext cx="10115551" cy="3596640"/>
        </p:xfrm>
        <a:graphic>
          <a:graphicData uri="http://schemas.openxmlformats.org/drawingml/2006/table">
            <a:tbl>
              <a:tblPr/>
              <a:tblGrid>
                <a:gridCol w="2023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3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16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34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3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Sample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LC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(95% CI)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LC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(95% CI)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LC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(95% CI)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Χ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(df)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[H*]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Susceptible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0.65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(0.60 – 0.71)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1.45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(1.28  – 1.70)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2.26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(1.70 – 2.90)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4.1 (10)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[0.4]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Payne 1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288.17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(260.36 – 311.39)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447.52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(400.17 – 548.55)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572.78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(485.32 – 790.58)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46.9 (19)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[2.5]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Logan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62.24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(39.99 – 91.44)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591.71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(360.07 – 1377.69)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2054.40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(972.25 – 8002.30)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106.8 (19)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[5.6]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Garfield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104.90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(44.97 – 167.69)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980.18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(556.39 – 3233.41)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3430.80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(1426.70 – 27142.0)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138.7 (19)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[7.3]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593" name="Rectangle 41"/>
          <p:cNvSpPr>
            <a:spLocks noChangeArrowheads="1"/>
          </p:cNvSpPr>
          <p:nvPr/>
        </p:nvSpPr>
        <p:spPr bwMode="auto">
          <a:xfrm>
            <a:off x="6210299" y="5578475"/>
            <a:ext cx="2037159" cy="685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9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Group 2"/>
          <p:cNvGraphicFramePr>
            <a:graphicFrameLocks noGrp="1"/>
          </p:cNvGraphicFramePr>
          <p:nvPr/>
        </p:nvGraphicFramePr>
        <p:xfrm>
          <a:off x="171450" y="1447801"/>
          <a:ext cx="9944099" cy="5126355"/>
        </p:xfrm>
        <a:graphic>
          <a:graphicData uri="http://schemas.openxmlformats.org/drawingml/2006/table">
            <a:tbl>
              <a:tblPr/>
              <a:tblGrid>
                <a:gridCol w="1989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7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9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77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95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Samples compared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# of concentration groups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Lethal concentration ratios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LC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(95% CI)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LC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95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(95% CI)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LC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99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(95% CI)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Payne 1 vs Susceptible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33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442.80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(401.34 – 488.53)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309.80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(262.46 – 365.69)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253.59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(198.85 – 323.39)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Logan vs Susceptible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33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98.72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(82.62 – 117.95)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409.62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(307.77 – 545.18)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909.57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(587.46 – 1408.28)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Garfield vs Susceptible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33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161.19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(129.58 – 200.52)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678.55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(503.47 – 914.51)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1518.91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(943.28 – 2445.79)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Logan vs Payne 1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42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(0.19 – 0.26)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1.32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(1.02 – 1.72)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3.59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(2.38 – 5.40)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Garfield vs Payne 1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42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0.36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(0.30 – 0.45)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(1.66 – 2.89)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5.99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(3.82 – 9.40)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Garfield vs Logan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42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(1.27 – 2.11)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(1.15 – 2.38)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1.67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(0.94 – 2.98)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4632" name="TextBox 6"/>
          <p:cNvSpPr txBox="1">
            <a:spLocks noChangeArrowheads="1"/>
          </p:cNvSpPr>
          <p:nvPr/>
        </p:nvSpPr>
        <p:spPr bwMode="auto">
          <a:xfrm>
            <a:off x="85725" y="152401"/>
            <a:ext cx="101155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3000" dirty="0">
                <a:latin typeface="Arial" charset="0"/>
                <a:cs typeface="Arial" charset="0"/>
              </a:rPr>
              <a:t>Comparison of Lethal Concentrations Required to Kill 50, 95, and 99% of </a:t>
            </a:r>
            <a:r>
              <a:rPr lang="en-US" sz="3000" b="1" dirty="0">
                <a:latin typeface="Arial" charset="0"/>
                <a:cs typeface="Arial" charset="0"/>
              </a:rPr>
              <a:t>LGB </a:t>
            </a:r>
            <a:r>
              <a:rPr lang="en-US" sz="3000" dirty="0">
                <a:latin typeface="Arial" charset="0"/>
                <a:cs typeface="Arial" charset="0"/>
              </a:rPr>
              <a:t>Populations</a:t>
            </a:r>
          </a:p>
        </p:txBody>
      </p:sp>
      <p:sp>
        <p:nvSpPr>
          <p:cNvPr id="24634" name="Rectangle 58"/>
          <p:cNvSpPr>
            <a:spLocks noChangeArrowheads="1"/>
          </p:cNvSpPr>
          <p:nvPr/>
        </p:nvSpPr>
        <p:spPr bwMode="auto">
          <a:xfrm>
            <a:off x="8191500" y="4022725"/>
            <a:ext cx="1820466" cy="685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76200"/>
            <a:ext cx="8743950" cy="1143000"/>
          </a:xfrm>
        </p:spPr>
        <p:txBody>
          <a:bodyPr/>
          <a:lstStyle/>
          <a:p>
            <a:r>
              <a:rPr lang="en-US" sz="3600" b="1"/>
              <a:t>Internal Grain Feeders</a:t>
            </a:r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0700" y="2286000"/>
            <a:ext cx="7296150" cy="22860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3200" b="1" dirty="0"/>
              <a:t>Larvae develop inside whole kernels:</a:t>
            </a:r>
          </a:p>
          <a:p>
            <a:r>
              <a:rPr lang="en-US" sz="3200" b="1" dirty="0"/>
              <a:t>Less Grain Borer</a:t>
            </a:r>
          </a:p>
          <a:p>
            <a:r>
              <a:rPr lang="en-US" sz="3200" b="1" dirty="0"/>
              <a:t>Rice Weevil</a:t>
            </a:r>
          </a:p>
          <a:p>
            <a:r>
              <a:rPr lang="en-US" sz="3200" b="1" dirty="0"/>
              <a:t>Bean Weevil</a:t>
            </a:r>
          </a:p>
        </p:txBody>
      </p:sp>
    </p:spTree>
    <p:extLst>
      <p:ext uri="{BB962C8B-B14F-4D97-AF65-F5344CB8AC3E}">
        <p14:creationId xmlns:p14="http://schemas.microsoft.com/office/powerpoint/2010/main" val="2418832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152400"/>
            <a:ext cx="9858375" cy="838200"/>
          </a:xfrm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</a:rPr>
              <a:t>Managing Phosphine Resistance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7175" y="2170114"/>
            <a:ext cx="9686925" cy="44592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/>
              <a:t>Stop using phosphine for one or more seasons</a:t>
            </a:r>
          </a:p>
          <a:p>
            <a:pPr>
              <a:lnSpc>
                <a:spcPct val="90000"/>
              </a:lnSpc>
            </a:pPr>
            <a:r>
              <a:rPr lang="en-US" b="1" dirty="0"/>
              <a:t>Susceptible genes will build up, and formerly resistant populations will be killed</a:t>
            </a:r>
          </a:p>
          <a:p>
            <a:pPr>
              <a:lnSpc>
                <a:spcPct val="90000"/>
              </a:lnSpc>
            </a:pPr>
            <a:r>
              <a:rPr lang="en-US" b="1" dirty="0"/>
              <a:t>Use a totally different fumigant!  New mode of action; must kill </a:t>
            </a:r>
            <a:r>
              <a:rPr lang="en-US" b="1" u="sng" dirty="0"/>
              <a:t>all</a:t>
            </a:r>
            <a:r>
              <a:rPr lang="en-US" b="1" dirty="0"/>
              <a:t> PH3-resistant pests!</a:t>
            </a:r>
          </a:p>
          <a:p>
            <a:pPr>
              <a:lnSpc>
                <a:spcPct val="90000"/>
              </a:lnSpc>
            </a:pPr>
            <a:r>
              <a:rPr lang="en-US" b="1" dirty="0"/>
              <a:t>Practice good stored grain IPM: prevention, monitoring, targeted action</a:t>
            </a:r>
          </a:p>
        </p:txBody>
      </p:sp>
    </p:spTree>
    <p:extLst>
      <p:ext uri="{BB962C8B-B14F-4D97-AF65-F5344CB8AC3E}">
        <p14:creationId xmlns:p14="http://schemas.microsoft.com/office/powerpoint/2010/main" val="427944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ProFume</a:t>
            </a:r>
            <a:r>
              <a:rPr lang="en-US" dirty="0"/>
              <a:t> = </a:t>
            </a:r>
            <a:r>
              <a:rPr lang="en-US" dirty="0" err="1"/>
              <a:t>Sulfuryl</a:t>
            </a:r>
            <a:r>
              <a:rPr lang="en-US" dirty="0"/>
              <a:t> Fluoride (</a:t>
            </a:r>
            <a:r>
              <a:rPr lang="en-US" dirty="0" err="1"/>
              <a:t>Vikane</a:t>
            </a:r>
            <a:r>
              <a:rPr lang="en-US" dirty="0"/>
              <a:t>)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4" descr="ProFume Cylinder Glamour Sho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1721907"/>
            <a:ext cx="3276600" cy="49114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3762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14350" y="76200"/>
            <a:ext cx="9258300" cy="1143000"/>
          </a:xfrm>
        </p:spPr>
        <p:txBody>
          <a:bodyPr/>
          <a:lstStyle/>
          <a:p>
            <a:pPr eaLnBrk="1" hangingPunct="1"/>
            <a:r>
              <a:rPr lang="en-US" b="1"/>
              <a:t>The Ham Mite, </a:t>
            </a:r>
            <a:r>
              <a:rPr lang="en-US" b="1" i="1"/>
              <a:t>Tryophagus putrescentiae</a:t>
            </a:r>
            <a:endParaRPr lang="en-US" b="1"/>
          </a:p>
        </p:txBody>
      </p:sp>
      <p:pic>
        <p:nvPicPr>
          <p:cNvPr id="14339" name="Picture 4" descr="Ty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9300" y="1143000"/>
            <a:ext cx="2971800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 descr="mite-model-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" y="1143000"/>
            <a:ext cx="396240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mould-mi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" y="3962400"/>
            <a:ext cx="4000500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7" descr="Mites on Pet Foo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2100" y="3990975"/>
            <a:ext cx="40386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77496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514350" y="76200"/>
            <a:ext cx="9258300" cy="1143000"/>
          </a:xfrm>
        </p:spPr>
        <p:txBody>
          <a:bodyPr/>
          <a:lstStyle/>
          <a:p>
            <a:pPr eaLnBrk="1" hangingPunct="1"/>
            <a:r>
              <a:rPr lang="en-US"/>
              <a:t>Mortality of Ham Mites under SF</a:t>
            </a:r>
          </a:p>
        </p:txBody>
      </p:sp>
      <p:graphicFrame>
        <p:nvGraphicFramePr>
          <p:cNvPr id="1026" name="Object 5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120775" y="1604962"/>
          <a:ext cx="7832725" cy="5100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4533900" imgH="2952681" progId="Excel.Sheet.8">
                  <p:embed/>
                </p:oleObj>
              </mc:Choice>
              <mc:Fallback>
                <p:oleObj name="Chart" r:id="rId2" imgW="4533900" imgH="2952681" progId="Excel.Sheet.8">
                  <p:embed/>
                  <p:pic>
                    <p:nvPicPr>
                      <p:cNvPr id="1026" name="Object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775" y="1604962"/>
                        <a:ext cx="7832725" cy="5100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19100" y="76200"/>
            <a:ext cx="9448800" cy="884238"/>
          </a:xfrm>
        </p:spPr>
        <p:txBody>
          <a:bodyPr/>
          <a:lstStyle/>
          <a:p>
            <a:pPr eaLnBrk="1" hangingPunct="1"/>
            <a:r>
              <a:rPr lang="en-US" sz="4000"/>
              <a:t>Summary of Ham Mite Mortality under SF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100" y="1577196"/>
            <a:ext cx="7848600" cy="444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26" name="Text Box 6"/>
          <p:cNvSpPr txBox="1">
            <a:spLocks noChangeArrowheads="1"/>
          </p:cNvSpPr>
          <p:nvPr/>
        </p:nvSpPr>
        <p:spPr bwMode="auto">
          <a:xfrm>
            <a:off x="412750" y="6110288"/>
            <a:ext cx="945515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**</a:t>
            </a:r>
            <a:r>
              <a:rPr lang="en-US" sz="2400" b="1" dirty="0"/>
              <a:t>LC-95 for </a:t>
            </a:r>
            <a:r>
              <a:rPr lang="en-US" sz="2400" b="1" u="sng" dirty="0"/>
              <a:t>mite eggs </a:t>
            </a:r>
            <a:r>
              <a:rPr lang="en-US" sz="2400" b="1" dirty="0"/>
              <a:t>is nearly </a:t>
            </a:r>
            <a:r>
              <a:rPr lang="en-US" sz="2800" b="1" u="sng" dirty="0"/>
              <a:t>3 X the maximum EPA label rate</a:t>
            </a:r>
            <a:r>
              <a:rPr lang="en-US" sz="2400" b="1" dirty="0"/>
              <a:t>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28700" y="0"/>
            <a:ext cx="9258300" cy="914400"/>
          </a:xfrm>
        </p:spPr>
        <p:txBody>
          <a:bodyPr/>
          <a:lstStyle/>
          <a:p>
            <a:pPr eaLnBrk="1" hangingPunct="1"/>
            <a:r>
              <a:rPr lang="en-US" sz="3400" b="1">
                <a:latin typeface="Times New Roman" pitchFamily="18" charset="0"/>
              </a:rPr>
              <a:t>Mortality of Ham Mites under PH</a:t>
            </a:r>
            <a:r>
              <a:rPr lang="en-US" sz="3400" b="1" baseline="-25000">
                <a:latin typeface="Times New Roman" pitchFamily="18" charset="0"/>
              </a:rPr>
              <a:t>3 </a:t>
            </a:r>
            <a:r>
              <a:rPr lang="en-US" sz="3400" b="1">
                <a:latin typeface="Times New Roman" pitchFamily="18" charset="0"/>
              </a:rPr>
              <a:t>in 48 Hrs</a:t>
            </a:r>
            <a:endParaRPr lang="en-US" sz="3400" b="1" baseline="-25000">
              <a:latin typeface="Times New Roman" pitchFamily="18" charset="0"/>
            </a:endParaRPr>
          </a:p>
        </p:txBody>
      </p:sp>
      <p:pic>
        <p:nvPicPr>
          <p:cNvPr id="18435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143000"/>
            <a:ext cx="10029825" cy="5715000"/>
          </a:xfrm>
        </p:spPr>
      </p:pic>
    </p:spTree>
    <p:extLst>
      <p:ext uri="{BB962C8B-B14F-4D97-AF65-F5344CB8AC3E}">
        <p14:creationId xmlns:p14="http://schemas.microsoft.com/office/powerpoint/2010/main" val="18774581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28600"/>
            <a:ext cx="9258300" cy="914400"/>
          </a:xfrm>
        </p:spPr>
        <p:txBody>
          <a:bodyPr>
            <a:noAutofit/>
          </a:bodyPr>
          <a:lstStyle/>
          <a:p>
            <a:r>
              <a:rPr lang="en-US" sz="3600" b="1" dirty="0"/>
              <a:t>Corrosion of Copper a Problem with Phosphine</a:t>
            </a:r>
          </a:p>
        </p:txBody>
      </p:sp>
      <p:sp>
        <p:nvSpPr>
          <p:cNvPr id="4" name="AutoShape 2" descr="2.jpg"/>
          <p:cNvSpPr>
            <a:spLocks noChangeAspect="1" noChangeArrowheads="1"/>
          </p:cNvSpPr>
          <p:nvPr/>
        </p:nvSpPr>
        <p:spPr bwMode="auto">
          <a:xfrm>
            <a:off x="175022" y="-144463"/>
            <a:ext cx="3429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752600"/>
            <a:ext cx="2314575" cy="153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3415664"/>
            <a:ext cx="2314575" cy="153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5104714"/>
            <a:ext cx="2296503" cy="152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14874" y="2362200"/>
            <a:ext cx="240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Control-no PH3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9150" y="3810000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1500 ppm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3424" y="5638800"/>
            <a:ext cx="2962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Control vs. 700ppm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72300" y="3276600"/>
            <a:ext cx="2971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Very bad for all electrical circuits, machines, wiring and computers!!!</a:t>
            </a:r>
          </a:p>
        </p:txBody>
      </p:sp>
    </p:spTree>
    <p:extLst>
      <p:ext uri="{BB962C8B-B14F-4D97-AF65-F5344CB8AC3E}">
        <p14:creationId xmlns:p14="http://schemas.microsoft.com/office/powerpoint/2010/main" val="204463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52400"/>
            <a:ext cx="9677399" cy="990600"/>
          </a:xfrm>
        </p:spPr>
        <p:txBody>
          <a:bodyPr/>
          <a:lstStyle/>
          <a:p>
            <a:r>
              <a:rPr lang="en-US" sz="4000" dirty="0"/>
              <a:t>Fumigants with Potential for Registration on SPs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9229" y="1600200"/>
            <a:ext cx="5063871" cy="3429000"/>
          </a:xfrm>
        </p:spPr>
        <p:txBody>
          <a:bodyPr/>
          <a:lstStyle/>
          <a:p>
            <a:r>
              <a:rPr lang="en-US" b="1" dirty="0"/>
              <a:t>Ethyl </a:t>
            </a:r>
            <a:r>
              <a:rPr lang="en-US" b="1" dirty="0" err="1"/>
              <a:t>Formate</a:t>
            </a:r>
            <a:r>
              <a:rPr lang="en-US" b="1" dirty="0"/>
              <a:t>:  food safe</a:t>
            </a:r>
          </a:p>
          <a:p>
            <a:r>
              <a:rPr lang="en-US" b="1" dirty="0"/>
              <a:t>Propylene Oxide:  registered antimicrobial</a:t>
            </a:r>
          </a:p>
          <a:p>
            <a:r>
              <a:rPr lang="en-US" b="1" dirty="0"/>
              <a:t>MITC from </a:t>
            </a:r>
            <a:r>
              <a:rPr lang="en-US" b="1" dirty="0" err="1"/>
              <a:t>Metam</a:t>
            </a:r>
            <a:r>
              <a:rPr lang="en-US" b="1" dirty="0"/>
              <a:t> Sodium:  registered soil fumigant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23900" y="4876800"/>
            <a:ext cx="6532991" cy="1645683"/>
            <a:chOff x="723900" y="5048249"/>
            <a:chExt cx="6532991" cy="1645683"/>
          </a:xfrm>
        </p:grpSpPr>
        <p:pic>
          <p:nvPicPr>
            <p:cNvPr id="63494" name="Picture 6" descr="http://upload.wikimedia.org/wikipedia/commons/thumb/c/c0/Methyl_isothiocyanate.png/100px-Methyl_isothiocyanate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33900" y="5410200"/>
              <a:ext cx="1904995" cy="762000"/>
            </a:xfrm>
            <a:prstGeom prst="rect">
              <a:avLst/>
            </a:prstGeom>
            <a:noFill/>
          </p:spPr>
        </p:pic>
        <p:pic>
          <p:nvPicPr>
            <p:cNvPr id="63496" name="Picture 8" descr="http://upload.wikimedia.org/wikipedia/commons/thumb/3/37/Metham_sodium.png/150px-Metham_sodium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900" y="5048249"/>
              <a:ext cx="1915132" cy="1200151"/>
            </a:xfrm>
            <a:prstGeom prst="rect">
              <a:avLst/>
            </a:prstGeom>
            <a:noFill/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3086100" y="5791200"/>
              <a:ext cx="990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56402" y="6324600"/>
              <a:ext cx="16962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Metam</a:t>
              </a:r>
              <a:r>
                <a:rPr lang="en-US" b="1" dirty="0"/>
                <a:t> Sodium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52900" y="6248400"/>
              <a:ext cx="3103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MITC, Methyl </a:t>
              </a:r>
              <a:r>
                <a:rPr lang="en-US" b="1" dirty="0" err="1"/>
                <a:t>Isothiocyanate</a:t>
              </a:r>
              <a:endParaRPr lang="en-US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95951" y="1752600"/>
            <a:ext cx="1576549" cy="1359932"/>
            <a:chOff x="6995951" y="1752600"/>
            <a:chExt cx="1576549" cy="1359932"/>
          </a:xfrm>
        </p:grpSpPr>
        <p:pic>
          <p:nvPicPr>
            <p:cNvPr id="63490" name="Picture 2" descr="http://upload.wikimedia.org/wikipedia/commons/thumb/a/ae/Ethyl-formate-2D-skeletal-B.png/100px-Ethyl-formate-2D-skeletal-B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95951" y="1752600"/>
              <a:ext cx="1576549" cy="914400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7429500" y="2743200"/>
              <a:ext cx="4908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EF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29382" y="3200400"/>
            <a:ext cx="2147918" cy="1752600"/>
            <a:chOff x="6729382" y="3200400"/>
            <a:chExt cx="2147918" cy="1752600"/>
          </a:xfrm>
        </p:grpSpPr>
        <p:pic>
          <p:nvPicPr>
            <p:cNvPr id="63492" name="Picture 4" descr="http://upload.wikimedia.org/wikipedia/commons/thumb/8/81/Propylene_oxide.svg/200px-Propylene_oxide.svg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29382" y="3200400"/>
              <a:ext cx="2147918" cy="1600200"/>
            </a:xfrm>
            <a:prstGeom prst="rect">
              <a:avLst/>
            </a:prstGeom>
            <a:noFill/>
          </p:spPr>
        </p:pic>
        <p:sp>
          <p:nvSpPr>
            <p:cNvPr id="13" name="TextBox 12"/>
            <p:cNvSpPr txBox="1"/>
            <p:nvPr/>
          </p:nvSpPr>
          <p:spPr>
            <a:xfrm>
              <a:off x="7429500" y="458366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PPO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815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Normal Atmosphere can be Changed!</a:t>
            </a:r>
          </a:p>
        </p:txBody>
      </p:sp>
      <p:sp>
        <p:nvSpPr>
          <p:cNvPr id="391171" name="Rectangle 3"/>
          <p:cNvSpPr>
            <a:spLocks noGrp="1" noChangeArrowheads="1"/>
          </p:cNvSpPr>
          <p:nvPr>
            <p:ph idx="1"/>
          </p:nvPr>
        </p:nvSpPr>
        <p:spPr>
          <a:xfrm>
            <a:off x="1943100" y="2133600"/>
            <a:ext cx="7239000" cy="4038600"/>
          </a:xfrm>
        </p:spPr>
        <p:txBody>
          <a:bodyPr>
            <a:normAutofit/>
          </a:bodyPr>
          <a:lstStyle/>
          <a:p>
            <a:r>
              <a:rPr lang="en-US" b="1" dirty="0"/>
              <a:t>Nitrogen, N</a:t>
            </a:r>
            <a:r>
              <a:rPr lang="en-US" b="1" baseline="-25000" dirty="0"/>
              <a:t>2</a:t>
            </a:r>
            <a:r>
              <a:rPr lang="en-US" b="1" dirty="0"/>
              <a:t> = 78.0%</a:t>
            </a:r>
          </a:p>
          <a:p>
            <a:r>
              <a:rPr lang="en-US" b="1" dirty="0"/>
              <a:t>Oxygen, O</a:t>
            </a:r>
            <a:r>
              <a:rPr lang="en-US" b="1" baseline="-25000" dirty="0"/>
              <a:t>2</a:t>
            </a:r>
            <a:r>
              <a:rPr lang="en-US" b="1" dirty="0"/>
              <a:t> =  20.9%</a:t>
            </a:r>
          </a:p>
          <a:p>
            <a:r>
              <a:rPr lang="en-US" b="1" dirty="0"/>
              <a:t>Carbon Dioxide, CO</a:t>
            </a:r>
            <a:r>
              <a:rPr lang="en-US" b="1" baseline="-25000" dirty="0"/>
              <a:t>2</a:t>
            </a:r>
            <a:r>
              <a:rPr lang="en-US" b="1" dirty="0"/>
              <a:t> = 0.03%</a:t>
            </a:r>
          </a:p>
          <a:p>
            <a:r>
              <a:rPr lang="en-US" b="1" dirty="0"/>
              <a:t>Sea Level Pressure = 760 mm Hg</a:t>
            </a:r>
          </a:p>
          <a:p>
            <a:r>
              <a:rPr lang="en-US" b="1" dirty="0"/>
              <a:t>Controlled Atmosphere Treatments:</a:t>
            </a:r>
          </a:p>
          <a:p>
            <a:pPr lvl="1"/>
            <a:r>
              <a:rPr lang="en-US" b="1" dirty="0"/>
              <a:t>Increase CO</a:t>
            </a:r>
            <a:r>
              <a:rPr lang="en-US" b="1" baseline="-25000" dirty="0"/>
              <a:t>2</a:t>
            </a:r>
            <a:r>
              <a:rPr lang="en-US" b="1" dirty="0"/>
              <a:t> as a toxin</a:t>
            </a:r>
          </a:p>
          <a:p>
            <a:pPr lvl="1"/>
            <a:r>
              <a:rPr lang="en-US" b="1" dirty="0"/>
              <a:t>Reduce Oxygen to suffocate pests</a:t>
            </a:r>
          </a:p>
        </p:txBody>
      </p:sp>
    </p:spTree>
    <p:extLst>
      <p:ext uri="{BB962C8B-B14F-4D97-AF65-F5344CB8AC3E}">
        <p14:creationId xmlns:p14="http://schemas.microsoft.com/office/powerpoint/2010/main" val="155563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1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1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1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1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1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1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1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1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1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1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1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1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1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Dioxide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42900" y="3124200"/>
            <a:ext cx="9477375" cy="3124200"/>
          </a:xfrm>
        </p:spPr>
        <p:txBody>
          <a:bodyPr/>
          <a:lstStyle/>
          <a:p>
            <a:r>
              <a:rPr lang="en-US" sz="3200" b="1" dirty="0"/>
              <a:t>High doses, needs good sealing and long exposures</a:t>
            </a:r>
          </a:p>
          <a:p>
            <a:r>
              <a:rPr lang="en-US" sz="3200" b="1" dirty="0"/>
              <a:t>Can be very expensive</a:t>
            </a:r>
          </a:p>
          <a:p>
            <a:r>
              <a:rPr lang="en-US" sz="3200" b="1" dirty="0"/>
              <a:t>Greenhouse gas that may require re-capture</a:t>
            </a:r>
          </a:p>
          <a:p>
            <a:r>
              <a:rPr lang="en-US" sz="3200" b="1" dirty="0"/>
              <a:t>Sometimes best for chamber fumigations, when other chemicals are not advised</a:t>
            </a:r>
          </a:p>
        </p:txBody>
      </p:sp>
      <p:pic>
        <p:nvPicPr>
          <p:cNvPr id="58370" name="Picture 2" descr="http://upload.wikimedia.org/wikipedia/commons/thumb/a/af/Carbon-dioxide-3D-vdW.svg/121px-Carbon-dioxide-3D-vdW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3300" y="1523999"/>
            <a:ext cx="2209800" cy="146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8" name="Picture 4" descr="LGB by EL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06475"/>
            <a:ext cx="8724900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2869" name="Text Box 5"/>
          <p:cNvSpPr txBox="1">
            <a:spLocks noChangeArrowheads="1"/>
          </p:cNvSpPr>
          <p:nvPr/>
        </p:nvSpPr>
        <p:spPr bwMode="auto">
          <a:xfrm>
            <a:off x="3086100" y="120650"/>
            <a:ext cx="4324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Lesser Grain Borer</a:t>
            </a:r>
          </a:p>
        </p:txBody>
      </p:sp>
    </p:spTree>
    <p:extLst>
      <p:ext uri="{BB962C8B-B14F-4D97-AF65-F5344CB8AC3E}">
        <p14:creationId xmlns:p14="http://schemas.microsoft.com/office/powerpoint/2010/main" val="42553364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" y="76200"/>
            <a:ext cx="9829800" cy="838200"/>
          </a:xfrm>
        </p:spPr>
        <p:txBody>
          <a:bodyPr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</a:rPr>
              <a:t>Example: Mortality of Ham Beetles Under CO</a:t>
            </a:r>
            <a:r>
              <a:rPr lang="en-US" sz="3600" b="1" baseline="-25000" dirty="0">
                <a:solidFill>
                  <a:schemeClr val="tx1"/>
                </a:solidFill>
                <a:latin typeface="Times New Roman" pitchFamily="18" charset="0"/>
              </a:rPr>
              <a:t>2 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9500" y="1676400"/>
            <a:ext cx="66675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114300" y="6384926"/>
            <a:ext cx="94297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spcBef>
                <a:spcPct val="20000"/>
              </a:spcBef>
              <a:buClr>
                <a:srgbClr val="FFFF00"/>
              </a:buClr>
              <a:buSzPct val="80000"/>
              <a:buFont typeface="Wingdings" pitchFamily="2" charset="2"/>
              <a:buChar char="v"/>
            </a:pPr>
            <a:r>
              <a:rPr lang="en-US" sz="2000" b="1" dirty="0">
                <a:latin typeface="Times New Roman" pitchFamily="18" charset="0"/>
                <a:cs typeface="Arial" charset="0"/>
              </a:rPr>
              <a:t> 60% CO</a:t>
            </a:r>
            <a:r>
              <a:rPr lang="en-US" sz="2000" b="1" baseline="-25000" dirty="0">
                <a:latin typeface="Times New Roman" pitchFamily="18" charset="0"/>
                <a:cs typeface="Arial" charset="0"/>
              </a:rPr>
              <a:t>2</a:t>
            </a:r>
            <a:r>
              <a:rPr lang="en-US" sz="2000" b="1" dirty="0">
                <a:latin typeface="Times New Roman" pitchFamily="18" charset="0"/>
                <a:cs typeface="Arial" charset="0"/>
              </a:rPr>
              <a:t> was needed to kill 100% ham beetle eggs and adults at 144h--Expensive</a:t>
            </a:r>
            <a:r>
              <a:rPr lang="en-US" b="1" dirty="0">
                <a:latin typeface="Arial" charset="0"/>
                <a:cs typeface="Arial" charset="0"/>
              </a:rPr>
              <a:t> 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952500" y="1219200"/>
            <a:ext cx="2200275" cy="5029200"/>
            <a:chOff x="4128" y="720"/>
            <a:chExt cx="1344" cy="3168"/>
          </a:xfrm>
        </p:grpSpPr>
        <p:pic>
          <p:nvPicPr>
            <p:cNvPr id="29704" name="Picture 19" descr="1_m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28" y="720"/>
              <a:ext cx="1344" cy="1076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</p:spPr>
        </p:pic>
        <p:pic>
          <p:nvPicPr>
            <p:cNvPr id="29705" name="Picture 20" descr="Necrobia larva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28" y="1824"/>
              <a:ext cx="1344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6" name="Picture 6" descr="Red Legged beetle"/>
            <p:cNvPicPr>
              <a:picLocks noChangeAspect="1" noChangeArrowheads="1"/>
            </p:cNvPicPr>
            <p:nvPr/>
          </p:nvPicPr>
          <p:blipFill>
            <a:blip r:embed="rId5" cstate="print"/>
            <a:srcRect b="4315"/>
            <a:stretch>
              <a:fillRect/>
            </a:stretch>
          </p:blipFill>
          <p:spPr bwMode="auto">
            <a:xfrm>
              <a:off x="4128" y="2880"/>
              <a:ext cx="1342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7" name="Rectangle 22"/>
            <p:cNvSpPr>
              <a:spLocks noChangeArrowheads="1"/>
            </p:cNvSpPr>
            <p:nvPr/>
          </p:nvSpPr>
          <p:spPr bwMode="auto">
            <a:xfrm>
              <a:off x="4128" y="720"/>
              <a:ext cx="1344" cy="3168"/>
            </a:xfrm>
            <a:prstGeom prst="rect">
              <a:avLst/>
            </a:prstGeom>
            <a:noFill/>
            <a:ln w="9525" algn="ctr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229" y="76200"/>
            <a:ext cx="9172575" cy="990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Pressure Reduced to 25 mm Mercury in Flask by Vacuum Pump for 1% Oxygen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lum bright="-18000" contrast="12000"/>
          </a:blip>
          <a:srcRect/>
          <a:stretch>
            <a:fillRect/>
          </a:stretch>
        </p:blipFill>
        <p:spPr bwMode="auto">
          <a:xfrm>
            <a:off x="176020" y="2438400"/>
            <a:ext cx="500873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</a:blip>
          <a:srcRect/>
          <a:stretch>
            <a:fillRect/>
          </a:stretch>
        </p:blipFill>
        <p:spPr bwMode="auto">
          <a:xfrm>
            <a:off x="5499100" y="24384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438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-76200"/>
            <a:ext cx="9344025" cy="15541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Mortality of Ham Beetles Treated at Low Oxygen under Low Pressure at 23°C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" y="1913468"/>
            <a:ext cx="9858375" cy="4868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55992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Reduced Risk Chemicals and Alternatives as Grain </a:t>
            </a:r>
            <a:r>
              <a:rPr lang="en-US" dirty="0" err="1">
                <a:solidFill>
                  <a:srgbClr val="000000"/>
                </a:solidFill>
              </a:rPr>
              <a:t>Protectants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25" y="2438400"/>
            <a:ext cx="5400675" cy="2209800"/>
          </a:xfrm>
        </p:spPr>
        <p:txBody>
          <a:bodyPr/>
          <a:lstStyle/>
          <a:p>
            <a:r>
              <a:rPr lang="en-US" sz="3200" b="1" dirty="0"/>
              <a:t>Diatomaceous Earth</a:t>
            </a:r>
          </a:p>
          <a:p>
            <a:r>
              <a:rPr lang="en-US" sz="3200" b="1" dirty="0" err="1"/>
              <a:t>Spinosad</a:t>
            </a:r>
            <a:endParaRPr lang="en-US" sz="3200" b="1" dirty="0"/>
          </a:p>
          <a:p>
            <a:r>
              <a:rPr lang="en-US" sz="3200" b="1" dirty="0"/>
              <a:t>Insect Growth Regulators</a:t>
            </a:r>
          </a:p>
        </p:txBody>
      </p:sp>
    </p:spTree>
    <p:extLst>
      <p:ext uri="{BB962C8B-B14F-4D97-AF65-F5344CB8AC3E}">
        <p14:creationId xmlns:p14="http://schemas.microsoft.com/office/powerpoint/2010/main" val="195481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2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2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2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2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67" grpId="0" build="p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ChangeArrowheads="1"/>
          </p:cNvSpPr>
          <p:nvPr/>
        </p:nvSpPr>
        <p:spPr bwMode="auto">
          <a:xfrm>
            <a:off x="0" y="685800"/>
            <a:ext cx="10065544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Diatoms-Skeletons of Algae Mined from Ground:</a:t>
            </a:r>
            <a:b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absorb waxes from insect cuticle; insects desiccate</a:t>
            </a:r>
            <a:b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476163" name="Object 3"/>
          <p:cNvGraphicFramePr>
            <a:graphicFrameLocks noChangeAspect="1"/>
          </p:cNvGraphicFramePr>
          <p:nvPr/>
        </p:nvGraphicFramePr>
        <p:xfrm>
          <a:off x="457200" y="2447925"/>
          <a:ext cx="4572000" cy="319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838846" imgH="2266667" progId="">
                  <p:embed/>
                </p:oleObj>
              </mc:Choice>
              <mc:Fallback>
                <p:oleObj name="Photo Editor Photo" r:id="rId3" imgW="2838846" imgH="2266667" progId="">
                  <p:embed/>
                  <p:pic>
                    <p:nvPicPr>
                      <p:cNvPr id="4761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447925"/>
                        <a:ext cx="4572000" cy="319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616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454274"/>
            <a:ext cx="472380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2939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6" name="Picture 2" descr="DE treated bins with ca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-1588"/>
            <a:ext cx="8992196" cy="680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013655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354" name="Picture 2" descr="LGB covered with 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75"/>
            <a:ext cx="9829800" cy="685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73633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61453" y="76200"/>
            <a:ext cx="7563447" cy="914400"/>
          </a:xfrm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</a:rPr>
              <a:t>Biological Insecticide: </a:t>
            </a:r>
            <a:r>
              <a:rPr lang="en-US" sz="4000" b="1" dirty="0" err="1">
                <a:solidFill>
                  <a:srgbClr val="000000"/>
                </a:solidFill>
              </a:rPr>
              <a:t>Spinosad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600200"/>
            <a:ext cx="9144000" cy="4495800"/>
          </a:xfrm>
        </p:spPr>
        <p:txBody>
          <a:bodyPr/>
          <a:lstStyle/>
          <a:p>
            <a:r>
              <a:rPr lang="en-US" sz="3200" b="1" dirty="0"/>
              <a:t>A reduced-risk pesticide – low mammalian and avian toxicity</a:t>
            </a:r>
          </a:p>
          <a:p>
            <a:r>
              <a:rPr lang="en-US" sz="3200" b="1" dirty="0"/>
              <a:t>Derived from a bacterial fermentation product</a:t>
            </a:r>
          </a:p>
          <a:p>
            <a:r>
              <a:rPr lang="en-US" sz="3200" b="1" dirty="0"/>
              <a:t>Broad-spectrum – toxic by ingestion and contact</a:t>
            </a:r>
          </a:p>
          <a:p>
            <a:r>
              <a:rPr lang="en-US" sz="3200" b="1" dirty="0"/>
              <a:t>Extremely effective against lesser grain borer</a:t>
            </a:r>
          </a:p>
          <a:p>
            <a:r>
              <a:rPr lang="en-US" sz="3200" b="1" dirty="0"/>
              <a:t>Registered in U.S. at 1.0 </a:t>
            </a:r>
            <a:r>
              <a:rPr lang="en-US" sz="3200" b="1" dirty="0" err="1"/>
              <a:t>ppm</a:t>
            </a:r>
            <a:endParaRPr lang="en-US" sz="3200" b="1" dirty="0"/>
          </a:p>
          <a:p>
            <a:r>
              <a:rPr lang="en-US" sz="3200" b="1" dirty="0"/>
              <a:t>Product name is </a:t>
            </a:r>
            <a:r>
              <a:rPr lang="en-US" sz="3200" b="1" dirty="0" err="1"/>
              <a:t>Sensat</a:t>
            </a:r>
            <a:r>
              <a:rPr lang="en-US" sz="3200" b="1" baseline="30000" dirty="0"/>
              <a:t>®</a:t>
            </a:r>
            <a:r>
              <a:rPr lang="en-US" sz="3200" b="1" dirty="0"/>
              <a:t> from Bayer Crop Sciences</a:t>
            </a:r>
          </a:p>
          <a:p>
            <a:r>
              <a:rPr lang="en-US" sz="3200" b="1" dirty="0"/>
              <a:t>Should be approved for Organic Foods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964823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2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2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2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2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2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2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2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2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2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2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2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2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2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2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47" grpId="0" build="p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Small Bin Trial of Spinosad at Oklahoma State University</a:t>
            </a:r>
          </a:p>
        </p:txBody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0405" y="2209800"/>
            <a:ext cx="5334595" cy="3962400"/>
          </a:xfrm>
        </p:spPr>
        <p:txBody>
          <a:bodyPr/>
          <a:lstStyle/>
          <a:p>
            <a:r>
              <a:rPr lang="en-US"/>
              <a:t>Replicated bin study</a:t>
            </a:r>
          </a:p>
          <a:p>
            <a:r>
              <a:rPr lang="en-US"/>
              <a:t>Spinosad alone at 1 ppm</a:t>
            </a:r>
          </a:p>
          <a:p>
            <a:r>
              <a:rPr lang="en-US"/>
              <a:t>Reldan alone at 6 ppm </a:t>
            </a:r>
          </a:p>
          <a:p>
            <a:r>
              <a:rPr lang="en-US"/>
              <a:t>Untreated bins</a:t>
            </a:r>
          </a:p>
          <a:p>
            <a:r>
              <a:rPr lang="en-US"/>
              <a:t>Grain stored 2 years with no other treatments</a:t>
            </a:r>
          </a:p>
        </p:txBody>
      </p:sp>
      <p:pic>
        <p:nvPicPr>
          <p:cNvPr id="494596" name="Picture 4" descr="small bin+lad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469" y="1828800"/>
            <a:ext cx="3487937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39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4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4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4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4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4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4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4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4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4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4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595" grpId="0" build="p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0"/>
            <a:ext cx="8829675" cy="1981200"/>
          </a:xfrm>
        </p:spPr>
        <p:txBody>
          <a:bodyPr/>
          <a:lstStyle/>
          <a:p>
            <a:r>
              <a:rPr lang="en-US" dirty="0"/>
              <a:t>Average No. of Insect-Damaged Kernels, IDK, per 100g Sample after Two Years</a:t>
            </a:r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3531" y="2590800"/>
            <a:ext cx="5325666" cy="2133600"/>
          </a:xfrm>
        </p:spPr>
        <p:txBody>
          <a:bodyPr/>
          <a:lstStyle/>
          <a:p>
            <a:r>
              <a:rPr lang="en-US" sz="3600" b="1" dirty="0"/>
              <a:t>Untreated		130</a:t>
            </a:r>
          </a:p>
          <a:p>
            <a:r>
              <a:rPr lang="en-US" sz="3600" b="1" dirty="0" err="1"/>
              <a:t>Reldan</a:t>
            </a:r>
            <a:r>
              <a:rPr lang="en-US" sz="3600" b="1" dirty="0"/>
              <a:t>			942</a:t>
            </a:r>
          </a:p>
          <a:p>
            <a:r>
              <a:rPr lang="en-US" sz="3600" b="1" dirty="0" err="1"/>
              <a:t>Spinosad</a:t>
            </a:r>
            <a:r>
              <a:rPr lang="en-US" sz="3600" b="1" dirty="0"/>
              <a:t>		    2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58657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6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6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6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6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6643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2" name="Picture 4" descr="LGB damage earl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5219700" cy="352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3893" name="Picture 5" descr="LGB damage la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743200"/>
            <a:ext cx="5067300" cy="346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894" name="Text Box 6"/>
          <p:cNvSpPr txBox="1">
            <a:spLocks noChangeArrowheads="1"/>
          </p:cNvSpPr>
          <p:nvPr/>
        </p:nvSpPr>
        <p:spPr bwMode="auto">
          <a:xfrm>
            <a:off x="2095500" y="152400"/>
            <a:ext cx="622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Lesser Grain Borer Damage</a:t>
            </a:r>
          </a:p>
        </p:txBody>
      </p:sp>
      <p:sp>
        <p:nvSpPr>
          <p:cNvPr id="293895" name="Text Box 7"/>
          <p:cNvSpPr txBox="1">
            <a:spLocks noChangeArrowheads="1"/>
          </p:cNvSpPr>
          <p:nvPr/>
        </p:nvSpPr>
        <p:spPr bwMode="auto">
          <a:xfrm>
            <a:off x="190501" y="2057400"/>
            <a:ext cx="990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b="1" dirty="0"/>
              <a:t>0 days      	28 days	            56 days	           76 days	         106 days             128 days</a:t>
            </a:r>
          </a:p>
        </p:txBody>
      </p:sp>
      <p:sp>
        <p:nvSpPr>
          <p:cNvPr id="293896" name="Text Box 8"/>
          <p:cNvSpPr txBox="1">
            <a:spLocks noChangeArrowheads="1"/>
          </p:cNvSpPr>
          <p:nvPr/>
        </p:nvSpPr>
        <p:spPr bwMode="auto">
          <a:xfrm>
            <a:off x="1333500" y="1030288"/>
            <a:ext cx="76311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/>
              <a:t>100 adults left in grain for 7 days and then removed</a:t>
            </a:r>
          </a:p>
          <a:p>
            <a:pPr algn="ctr"/>
            <a:r>
              <a:rPr lang="en-US" b="1"/>
              <a:t>86</a:t>
            </a:r>
            <a:r>
              <a:rPr lang="en-US" b="1" baseline="30000"/>
              <a:t>o</a:t>
            </a:r>
            <a:r>
              <a:rPr lang="en-US" b="1"/>
              <a:t> F</a:t>
            </a:r>
          </a:p>
        </p:txBody>
      </p:sp>
    </p:spTree>
    <p:extLst>
      <p:ext uri="{BB962C8B-B14F-4D97-AF65-F5344CB8AC3E}">
        <p14:creationId xmlns:p14="http://schemas.microsoft.com/office/powerpoint/2010/main" val="1013722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What is an IGR?</a:t>
            </a:r>
          </a:p>
        </p:txBody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2133600"/>
            <a:ext cx="9677399" cy="3810000"/>
          </a:xfrm>
        </p:spPr>
        <p:txBody>
          <a:bodyPr/>
          <a:lstStyle/>
          <a:p>
            <a:r>
              <a:rPr lang="en-US" b="1" dirty="0"/>
              <a:t>IGR=Insect Growth Regulator</a:t>
            </a:r>
          </a:p>
          <a:p>
            <a:r>
              <a:rPr lang="en-US" b="1" dirty="0"/>
              <a:t>Chemical mimic of insect growth or molting hormone</a:t>
            </a:r>
          </a:p>
          <a:p>
            <a:r>
              <a:rPr lang="en-US" b="1" dirty="0"/>
              <a:t>Does not kill adults or larvae directly</a:t>
            </a:r>
          </a:p>
          <a:p>
            <a:r>
              <a:rPr lang="en-US" b="1" dirty="0"/>
              <a:t>Insect dies when molting is disrupted</a:t>
            </a:r>
          </a:p>
          <a:p>
            <a:r>
              <a:rPr lang="en-US" b="1" dirty="0"/>
              <a:t>Extremely non-toxic and arthropod specific</a:t>
            </a:r>
          </a:p>
          <a:p>
            <a:r>
              <a:rPr lang="en-US" b="1" dirty="0" err="1"/>
              <a:t>Gentrol</a:t>
            </a:r>
            <a:r>
              <a:rPr lang="en-US" b="1" dirty="0"/>
              <a:t> (</a:t>
            </a:r>
            <a:r>
              <a:rPr lang="en-US" b="1" dirty="0" err="1"/>
              <a:t>Hydroprene</a:t>
            </a:r>
            <a:r>
              <a:rPr lang="en-US" b="1" dirty="0"/>
              <a:t>) and Archer (</a:t>
            </a:r>
            <a:r>
              <a:rPr lang="en-US" b="1" dirty="0" err="1"/>
              <a:t>Pyroproxyfen</a:t>
            </a:r>
            <a:r>
              <a:rPr lang="en-US" b="1" dirty="0"/>
              <a:t>) registered for food processing; </a:t>
            </a:r>
            <a:r>
              <a:rPr lang="en-US" b="1" dirty="0" err="1"/>
              <a:t>Methoprene</a:t>
            </a:r>
            <a:r>
              <a:rPr lang="en-US" b="1" dirty="0"/>
              <a:t> for stored grain</a:t>
            </a:r>
          </a:p>
        </p:txBody>
      </p:sp>
    </p:spTree>
    <p:extLst>
      <p:ext uri="{BB962C8B-B14F-4D97-AF65-F5344CB8AC3E}">
        <p14:creationId xmlns:p14="http://schemas.microsoft.com/office/powerpoint/2010/main" val="281407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8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8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8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8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8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8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8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8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8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8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8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8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8691" grpId="0" build="p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25" y="0"/>
            <a:ext cx="9515475" cy="1143000"/>
          </a:xfrm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</a:rPr>
              <a:t>Effects of IGRs-20 beetle treated as larvae</a:t>
            </a:r>
          </a:p>
        </p:txBody>
      </p:sp>
      <p:pic>
        <p:nvPicPr>
          <p:cNvPr id="5027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219200"/>
            <a:ext cx="9722644" cy="500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2788" name="Text Box 4"/>
          <p:cNvSpPr txBox="1">
            <a:spLocks noChangeArrowheads="1"/>
          </p:cNvSpPr>
          <p:nvPr/>
        </p:nvSpPr>
        <p:spPr bwMode="auto">
          <a:xfrm>
            <a:off x="1107348" y="6299200"/>
            <a:ext cx="37313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/>
              <a:t>Developed on Untreated Surface</a:t>
            </a:r>
          </a:p>
        </p:txBody>
      </p:sp>
      <p:sp>
        <p:nvSpPr>
          <p:cNvPr id="502789" name="Text Box 5"/>
          <p:cNvSpPr txBox="1">
            <a:spLocks noChangeArrowheads="1"/>
          </p:cNvSpPr>
          <p:nvPr/>
        </p:nvSpPr>
        <p:spPr bwMode="auto">
          <a:xfrm>
            <a:off x="5676306" y="6289675"/>
            <a:ext cx="38867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/>
              <a:t>Developed on Treated Surface</a:t>
            </a:r>
          </a:p>
        </p:txBody>
      </p:sp>
    </p:spTree>
    <p:extLst>
      <p:ext uri="{BB962C8B-B14F-4D97-AF65-F5344CB8AC3E}">
        <p14:creationId xmlns:p14="http://schemas.microsoft.com/office/powerpoint/2010/main" val="41066338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23900" y="1524000"/>
            <a:ext cx="9172575" cy="5029200"/>
          </a:xfrm>
        </p:spPr>
        <p:txBody>
          <a:bodyPr/>
          <a:lstStyle/>
          <a:p>
            <a:r>
              <a:rPr lang="en-US" b="1" dirty="0"/>
              <a:t>Stored-product insects continue to be important pests in stored grain, food processing and elsewhere</a:t>
            </a:r>
          </a:p>
          <a:p>
            <a:r>
              <a:rPr lang="en-US" b="1" dirty="0"/>
              <a:t>MB will be </a:t>
            </a:r>
            <a:r>
              <a:rPr lang="en-US" b="1" u="sng" dirty="0"/>
              <a:t>gone</a:t>
            </a:r>
            <a:r>
              <a:rPr lang="en-US" b="1" dirty="0"/>
              <a:t> for domestic US after 2015</a:t>
            </a:r>
          </a:p>
          <a:p>
            <a:r>
              <a:rPr lang="en-US" b="1" dirty="0"/>
              <a:t>Phosphine can be an alternative; BUT resistance is spreading and corrosion is a problem</a:t>
            </a:r>
          </a:p>
          <a:p>
            <a:r>
              <a:rPr lang="en-US" b="1" dirty="0" err="1"/>
              <a:t>ProFume</a:t>
            </a:r>
            <a:r>
              <a:rPr lang="en-US" b="1" dirty="0"/>
              <a:t> is an alternative, but adequate exposure and temperature needed to kill eggs</a:t>
            </a:r>
          </a:p>
          <a:p>
            <a:r>
              <a:rPr lang="en-US" b="1" dirty="0"/>
              <a:t>Commodity and food managers will need to adjust their culture to work without MB, try various alternative and adopt an IPM program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00100" y="762000"/>
            <a:ext cx="874395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Acknowledgements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95300" y="1981200"/>
            <a:ext cx="9563100" cy="2590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0000"/>
              </a:buClr>
              <a:buSzPct val="150000"/>
              <a:buFont typeface="Wingdings" pitchFamily="2" charset="2"/>
              <a:buNone/>
            </a:pPr>
            <a:endParaRPr lang="en-GB" sz="2800" dirty="0">
              <a:cs typeface="Arial" charset="0"/>
            </a:endParaRP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50000"/>
            </a:pPr>
            <a:r>
              <a:rPr lang="en-GB" sz="2800" dirty="0">
                <a:cs typeface="Arial" charset="0"/>
              </a:rPr>
              <a:t> Numerous students and collaborators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50000"/>
            </a:pPr>
            <a:r>
              <a:rPr lang="en-GB" sz="2800" dirty="0">
                <a:cs typeface="Arial" charset="0"/>
              </a:rPr>
              <a:t> USDA-Methyl Bromide Transition Program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50000"/>
            </a:pPr>
            <a:r>
              <a:rPr lang="en-GB" sz="2800" dirty="0">
                <a:cs typeface="Arial" charset="0"/>
              </a:rPr>
              <a:t> Kansas Agricultural Experiment Station</a:t>
            </a:r>
          </a:p>
          <a:p>
            <a:pPr eaLnBrk="1" hangingPunct="1">
              <a:lnSpc>
                <a:spcPct val="90000"/>
              </a:lnSpc>
              <a:buClr>
                <a:srgbClr val="FF0000"/>
              </a:buClr>
              <a:buSzPct val="150000"/>
            </a:pPr>
            <a:r>
              <a:rPr lang="en-GB" sz="2800" dirty="0">
                <a:cs typeface="Arial" charset="0"/>
              </a:rPr>
              <a:t> Various donors/collaborators from pesticide industry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3725863" y="4922838"/>
            <a:ext cx="2713037" cy="1554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/>
              <a:t>Thank you!</a:t>
            </a:r>
          </a:p>
          <a:p>
            <a:pPr algn="ctr"/>
            <a:endParaRPr lang="en-US" sz="3200" b="1"/>
          </a:p>
          <a:p>
            <a:pPr algn="ctr"/>
            <a:r>
              <a:rPr lang="en-US" sz="3200" b="1"/>
              <a:t>twp1@ksu.edu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build="p" autoUpdateAnimBg="0"/>
      <p:bldP spid="1034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4" name="Picture 4" descr="rice weevil by EL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042988"/>
            <a:ext cx="8763000" cy="579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5" name="Text Box 5"/>
          <p:cNvSpPr txBox="1">
            <a:spLocks noChangeArrowheads="1"/>
          </p:cNvSpPr>
          <p:nvPr/>
        </p:nvSpPr>
        <p:spPr bwMode="auto">
          <a:xfrm>
            <a:off x="3848100" y="120650"/>
            <a:ext cx="272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tx2"/>
                </a:solidFill>
              </a:rPr>
              <a:t>Rice Weevil</a:t>
            </a:r>
          </a:p>
        </p:txBody>
      </p:sp>
    </p:spTree>
    <p:extLst>
      <p:ext uri="{BB962C8B-B14F-4D97-AF65-F5344CB8AC3E}">
        <p14:creationId xmlns:p14="http://schemas.microsoft.com/office/powerpoint/2010/main" val="29953079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7771</TotalTime>
  <Words>1979</Words>
  <Application>Microsoft Office PowerPoint</Application>
  <PresentationFormat>35mm Slides</PresentationFormat>
  <Paragraphs>416</Paragraphs>
  <Slides>83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Median</vt:lpstr>
      <vt:lpstr>PowerPoint Presentation</vt:lpstr>
      <vt:lpstr>PowerPoint Presentation</vt:lpstr>
      <vt:lpstr>Topics Covered Today</vt:lpstr>
      <vt:lpstr>PowerPoint Presentation</vt:lpstr>
      <vt:lpstr>PowerPoint Presentation</vt:lpstr>
      <vt:lpstr>Internal Grain Feeders</vt:lpstr>
      <vt:lpstr>PowerPoint Presentation</vt:lpstr>
      <vt:lpstr>PowerPoint Presentation</vt:lpstr>
      <vt:lpstr>PowerPoint Presentation</vt:lpstr>
      <vt:lpstr>PowerPoint Presentation</vt:lpstr>
      <vt:lpstr>External Grain Feeders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Factors Affecting Insect Population Growth</vt:lpstr>
      <vt:lpstr>PowerPoint Presentation</vt:lpstr>
      <vt:lpstr>Integrated Pest Management (IPM) for Stored Products</vt:lpstr>
      <vt:lpstr>PowerPoint Presentation</vt:lpstr>
      <vt:lpstr>PowerPoint Presentation</vt:lpstr>
      <vt:lpstr>PowerPoint Presentation</vt:lpstr>
      <vt:lpstr>Many older structures persist, but need to be replaced (unlikely), repaired and sealed</vt:lpstr>
      <vt:lpstr>Improved Structures to Exclude Pests</vt:lpstr>
      <vt:lpstr>Monitoring Insects</vt:lpstr>
      <vt:lpstr>Manuel sampling gives limited information</vt:lpstr>
      <vt:lpstr>PowerPoint Presentation</vt:lpstr>
      <vt:lpstr>Visualization of Insect Sample Data</vt:lpstr>
      <vt:lpstr>Software Provides Risk Predictions</vt:lpstr>
      <vt:lpstr>Monitoring in Flour Mills, Food Plants and Finished FoodWarehouses</vt:lpstr>
      <vt:lpstr>Pheromone Traps</vt:lpstr>
      <vt:lpstr>Spatial Analysis of Trap Captures</vt:lpstr>
      <vt:lpstr>Registered Structural Fumigants in the US</vt:lpstr>
      <vt:lpstr>Methyl Bromide: Being Banned Worldwide</vt:lpstr>
      <vt:lpstr>Ban of Methyl Bromide under Montreal Protocol</vt:lpstr>
      <vt:lpstr>Phosphine-Cheap- Easy to Apply, Effective….Usually</vt:lpstr>
      <vt:lpstr>Sulfuryl Fluoride</vt:lpstr>
      <vt:lpstr>Current Issues and Challenges for Fumigation</vt:lpstr>
      <vt:lpstr>The Problem with Methyl Bromide-MB</vt:lpstr>
      <vt:lpstr>Phosphine: from Metallic Phosphide Salts</vt:lpstr>
      <vt:lpstr>Laboratory Fumigation Bioassays</vt:lpstr>
      <vt:lpstr>Fumigation Bioassays-Quantitative Gas Chromatography</vt:lpstr>
      <vt:lpstr>Resistance to Phosphine?</vt:lpstr>
      <vt:lpstr>PH3 Resistance Study of OK Grain Pests</vt:lpstr>
      <vt:lpstr>PowerPoint Presentation</vt:lpstr>
      <vt:lpstr>PowerPoint Presentation</vt:lpstr>
      <vt:lpstr>PowerPoint Presentation</vt:lpstr>
      <vt:lpstr>PowerPoint Presentation</vt:lpstr>
      <vt:lpstr>Managing Phosphine Resistance</vt:lpstr>
      <vt:lpstr>ProFume = Sulfuryl Fluoride (Vikane)</vt:lpstr>
      <vt:lpstr>The Ham Mite, Tryophagus putrescentiae</vt:lpstr>
      <vt:lpstr>Mortality of Ham Mites under SF</vt:lpstr>
      <vt:lpstr>Summary of Ham Mite Mortality under SF</vt:lpstr>
      <vt:lpstr>Mortality of Ham Mites under PH3 in 48 Hrs</vt:lpstr>
      <vt:lpstr>Corrosion of Copper a Problem with Phosphine</vt:lpstr>
      <vt:lpstr>Fumigants with Potential for Registration on SPs</vt:lpstr>
      <vt:lpstr>Normal Atmosphere can be Changed!</vt:lpstr>
      <vt:lpstr>Carbon Dioxide</vt:lpstr>
      <vt:lpstr>Example: Mortality of Ham Beetles Under CO2 </vt:lpstr>
      <vt:lpstr>Pressure Reduced to 25 mm Mercury in Flask by Vacuum Pump for 1% Oxygen</vt:lpstr>
      <vt:lpstr>Mortality of Ham Beetles Treated at Low Oxygen under Low Pressure at 23°C</vt:lpstr>
      <vt:lpstr>Reduced Risk Chemicals and Alternatives as Grain Protectants</vt:lpstr>
      <vt:lpstr>PowerPoint Presentation</vt:lpstr>
      <vt:lpstr>PowerPoint Presentation</vt:lpstr>
      <vt:lpstr>PowerPoint Presentation</vt:lpstr>
      <vt:lpstr>Biological Insecticide: Spinosad</vt:lpstr>
      <vt:lpstr>Small Bin Trial of Spinosad at Oklahoma State University</vt:lpstr>
      <vt:lpstr>Average No. of Insect-Damaged Kernels, IDK, per 100g Sample after Two Years</vt:lpstr>
      <vt:lpstr>What is an IGR?</vt:lpstr>
      <vt:lpstr>Effects of IGRs-20 beetle treated as larvae</vt:lpstr>
      <vt:lpstr>Summary and Conclusions</vt:lpstr>
      <vt:lpstr>Acknowledgements</vt:lpstr>
    </vt:vector>
  </TitlesOfParts>
  <Company>Compaq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Compaq</dc:creator>
  <cp:lastModifiedBy>ColeoptCurculio</cp:lastModifiedBy>
  <cp:revision>432</cp:revision>
  <dcterms:created xsi:type="dcterms:W3CDTF">1999-12-03T22:04:42Z</dcterms:created>
  <dcterms:modified xsi:type="dcterms:W3CDTF">2023-05-02T15:00:20Z</dcterms:modified>
</cp:coreProperties>
</file>